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9" r:id="rId2"/>
    <p:sldId id="374" r:id="rId3"/>
    <p:sldId id="423" r:id="rId4"/>
    <p:sldId id="428" r:id="rId5"/>
    <p:sldId id="431" r:id="rId6"/>
    <p:sldId id="429" r:id="rId7"/>
    <p:sldId id="433" r:id="rId8"/>
    <p:sldId id="435" r:id="rId9"/>
    <p:sldId id="434" r:id="rId10"/>
    <p:sldId id="436" r:id="rId11"/>
    <p:sldId id="437" r:id="rId12"/>
    <p:sldId id="439" r:id="rId13"/>
    <p:sldId id="438" r:id="rId14"/>
    <p:sldId id="440" r:id="rId15"/>
    <p:sldId id="432" r:id="rId16"/>
    <p:sldId id="441" r:id="rId17"/>
    <p:sldId id="447" r:id="rId18"/>
    <p:sldId id="448" r:id="rId19"/>
    <p:sldId id="449" r:id="rId20"/>
    <p:sldId id="450" r:id="rId21"/>
    <p:sldId id="446" r:id="rId22"/>
    <p:sldId id="444" r:id="rId23"/>
    <p:sldId id="468" r:id="rId24"/>
    <p:sldId id="453" r:id="rId25"/>
    <p:sldId id="457" r:id="rId26"/>
    <p:sldId id="458" r:id="rId27"/>
    <p:sldId id="459" r:id="rId28"/>
    <p:sldId id="460" r:id="rId29"/>
    <p:sldId id="464" r:id="rId30"/>
    <p:sldId id="461" r:id="rId31"/>
    <p:sldId id="463" r:id="rId32"/>
    <p:sldId id="462" r:id="rId33"/>
    <p:sldId id="466" r:id="rId34"/>
    <p:sldId id="467" r:id="rId35"/>
    <p:sldId id="456" r:id="rId36"/>
    <p:sldId id="469" r:id="rId37"/>
    <p:sldId id="472" r:id="rId38"/>
    <p:sldId id="471" r:id="rId39"/>
  </p:sldIdLst>
  <p:sldSz cx="9144000" cy="5143500" type="screen16x9"/>
  <p:notesSz cx="6858000" cy="9144000"/>
  <p:custDataLst>
    <p:tags r:id="rId4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46">
          <p15:clr>
            <a:srgbClr val="A4A3A4"/>
          </p15:clr>
        </p15:guide>
        <p15:guide id="2" pos="2880">
          <p15:clr>
            <a:srgbClr val="A4A3A4"/>
          </p15:clr>
        </p15:guide>
        <p15:guide id="3" pos="158">
          <p15:clr>
            <a:srgbClr val="A4A3A4"/>
          </p15:clr>
        </p15:guide>
        <p15:guide id="4" pos="5561">
          <p15:clr>
            <a:srgbClr val="A4A3A4"/>
          </p15:clr>
        </p15:guide>
        <p15:guide id="5" pos="35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CC7"/>
    <a:srgbClr val="EA045C"/>
    <a:srgbClr val="155193"/>
    <a:srgbClr val="FA4147"/>
    <a:srgbClr val="AE3139"/>
    <a:srgbClr val="FB8C2F"/>
    <a:srgbClr val="FF7021"/>
    <a:srgbClr val="FD5D00"/>
    <a:srgbClr val="B05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2073" autoAdjust="0"/>
  </p:normalViewPr>
  <p:slideViewPr>
    <p:cSldViewPr>
      <p:cViewPr varScale="1">
        <p:scale>
          <a:sx n="132" d="100"/>
          <a:sy n="132" d="100"/>
        </p:scale>
        <p:origin x="930" y="114"/>
      </p:cViewPr>
      <p:guideLst>
        <p:guide orient="horz" pos="1746"/>
        <p:guide pos="2880"/>
        <p:guide pos="158"/>
        <p:guide pos="5561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5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CB773-35B0-4E20-AC78-3B098412549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967EE-9FC9-4A40-9F37-B0BEB7914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113183" y="340471"/>
            <a:ext cx="6917634" cy="4586804"/>
          </a:xfrm>
          <a:prstGeom prst="rect">
            <a:avLst/>
          </a:prstGeom>
        </p:spPr>
      </p:pic>
      <p:sp>
        <p:nvSpPr>
          <p:cNvPr id="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102910" y="2345003"/>
            <a:ext cx="4927908" cy="457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102910" y="2961879"/>
            <a:ext cx="4927908" cy="25613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-1"/>
            <a:ext cx="8577470" cy="5143501"/>
          </a:xfrm>
          <a:prstGeom prst="rect">
            <a:avLst/>
          </a:prstGeom>
        </p:spPr>
      </p:pic>
      <p:sp>
        <p:nvSpPr>
          <p:cNvPr id="3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08112" y="883314"/>
            <a:ext cx="2123728" cy="642919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2000" b="1" kern="1200" baseline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4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779912" y="891706"/>
            <a:ext cx="4392488" cy="24722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TITLE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3779912" y="1851670"/>
            <a:ext cx="4392488" cy="24722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779912" y="2772708"/>
            <a:ext cx="4392488" cy="24722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130013" y="1190997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SUB TITLE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130013" y="1427303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SUB 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6" hasCustomPrompt="1"/>
          </p:nvPr>
        </p:nvSpPr>
        <p:spPr>
          <a:xfrm>
            <a:off x="4130013" y="2141614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02-1. CONTENTS SUB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7" hasCustomPrompt="1"/>
          </p:nvPr>
        </p:nvSpPr>
        <p:spPr>
          <a:xfrm>
            <a:off x="4130013" y="2377920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02-2. CONTENTS SUB 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8" hasCustomPrompt="1"/>
          </p:nvPr>
        </p:nvSpPr>
        <p:spPr>
          <a:xfrm>
            <a:off x="4130013" y="3063579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03-1. CONTENTS SUB TITLE</a:t>
            </a:r>
            <a:endParaRPr lang="ko-KR" altLang="en-US"/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9" hasCustomPrompt="1"/>
          </p:nvPr>
        </p:nvSpPr>
        <p:spPr>
          <a:xfrm>
            <a:off x="4130013" y="3299885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03-2. CONTENTS SUB TITLE</a:t>
            </a:r>
            <a:endParaRPr lang="ko-KR" altLang="en-US"/>
          </a:p>
        </p:txBody>
      </p:sp>
      <p:sp>
        <p:nvSpPr>
          <p:cNvPr id="13" name="텍스트 개체 틀 7"/>
          <p:cNvSpPr>
            <a:spLocks noGrp="1"/>
          </p:cNvSpPr>
          <p:nvPr>
            <p:ph type="body" sz="quarter" idx="20" hasCustomPrompt="1"/>
          </p:nvPr>
        </p:nvSpPr>
        <p:spPr>
          <a:xfrm>
            <a:off x="3779912" y="3717225"/>
            <a:ext cx="4392488" cy="24722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04. CONTENTS TITLE</a:t>
            </a:r>
            <a:endParaRPr lang="ko-KR" altLang="en-US"/>
          </a:p>
        </p:txBody>
      </p:sp>
      <p:sp>
        <p:nvSpPr>
          <p:cNvPr id="14" name="텍스트 개체 틀 7"/>
          <p:cNvSpPr>
            <a:spLocks noGrp="1"/>
          </p:cNvSpPr>
          <p:nvPr>
            <p:ph type="body" sz="quarter" idx="21" hasCustomPrompt="1"/>
          </p:nvPr>
        </p:nvSpPr>
        <p:spPr>
          <a:xfrm>
            <a:off x="4130013" y="4008096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04-1. CONTENTS SUB TITLE</a:t>
            </a:r>
            <a:endParaRPr lang="ko-KR" altLang="en-US"/>
          </a:p>
        </p:txBody>
      </p:sp>
      <p:sp>
        <p:nvSpPr>
          <p:cNvPr id="15" name="텍스트 개체 틀 7"/>
          <p:cNvSpPr>
            <a:spLocks noGrp="1"/>
          </p:cNvSpPr>
          <p:nvPr>
            <p:ph type="body" sz="quarter" idx="22" hasCustomPrompt="1"/>
          </p:nvPr>
        </p:nvSpPr>
        <p:spPr>
          <a:xfrm>
            <a:off x="4130013" y="4244402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04-2. CONTENTS SUB TITLE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003852" y="208887"/>
            <a:ext cx="7136296" cy="48683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 rot="698491" flipV="1">
            <a:off x="6615190" y="1428844"/>
            <a:ext cx="950100" cy="3552890"/>
          </a:xfrm>
          <a:prstGeom prst="rect">
            <a:avLst/>
          </a:prstGeom>
        </p:spPr>
      </p:pic>
      <p:sp>
        <p:nvSpPr>
          <p:cNvPr id="4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2194334" y="2667293"/>
            <a:ext cx="501943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2400" b="1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2194334" y="3108905"/>
            <a:ext cx="501943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400" b="1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sp>
        <p:nvSpPr>
          <p:cNvPr id="6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2194334" y="1520521"/>
            <a:ext cx="1560094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4800" b="1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308113" y="0"/>
            <a:ext cx="8527774" cy="993914"/>
          </a:xfrm>
          <a:prstGeom prst="rect">
            <a:avLst/>
          </a:prstGeom>
        </p:spPr>
      </p:pic>
      <p:sp>
        <p:nvSpPr>
          <p:cNvPr id="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222D47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D496982-6B67-48BF-BE88-CEE75E286A2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688369" y="202510"/>
            <a:ext cx="77672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buNone/>
              <a:defRPr sz="20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688369" y="558362"/>
            <a:ext cx="7767262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buNone/>
              <a:defRPr sz="12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600201" y="380615"/>
            <a:ext cx="5943600" cy="4238254"/>
          </a:xfrm>
          <a:prstGeom prst="rect">
            <a:avLst/>
          </a:prstGeom>
        </p:spPr>
      </p:pic>
      <p:sp>
        <p:nvSpPr>
          <p:cNvPr id="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650733" y="2015888"/>
            <a:ext cx="3842534" cy="638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8" cstate="email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opencv-contrib-python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opencv.org/master/d6/d00/tutorial_py_root.html" TargetMode="External"/><Relationship Id="rId4" Type="http://schemas.openxmlformats.org/officeDocument/2006/relationships/hyperlink" Target="https://pypi.org/project/opencv-python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107158" y="2504769"/>
            <a:ext cx="4637443" cy="457013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图像伪造与检测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198066" y="2265061"/>
            <a:ext cx="5414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198066" y="3219822"/>
            <a:ext cx="5414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概念：人脸比对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652733" y="1448225"/>
            <a:ext cx="3312368" cy="27660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人脸比对（</a:t>
            </a:r>
            <a:r>
              <a:rPr lang="en-US" altLang="zh-CN" dirty="0"/>
              <a:t>Face Compare</a:t>
            </a:r>
            <a:r>
              <a:rPr lang="zh-CN" altLang="en-US" dirty="0"/>
              <a:t>）</a:t>
            </a:r>
            <a:r>
              <a:rPr lang="zh-CN" altLang="en-US" b="0" dirty="0"/>
              <a:t>是衡量两个人脸之间相似度的算法</a:t>
            </a:r>
          </a:p>
          <a:p>
            <a:endParaRPr lang="zh-CN" altLang="en-US" b="0" dirty="0"/>
          </a:p>
          <a:p>
            <a:r>
              <a:rPr lang="zh-CN" altLang="en-US" b="0" dirty="0"/>
              <a:t>人脸比对算法的输入是两个人脸特征（注：人脸特征由前面的人脸提特征算法获得），输出是两个特征之间的相似度。人脸验证、人脸识别、人脸检索都是在人脸比对的基础上加一些策略来实现。相对人脸提特征过程，单次的人脸比对耗时极短，几乎可以忽略。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2EA2F5F-591C-4E3F-8110-58E1B7DB9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59582"/>
            <a:ext cx="46101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637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概念：人脸验证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539552" y="1633371"/>
            <a:ext cx="2965648" cy="249177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人脸验证（</a:t>
            </a:r>
            <a:r>
              <a:rPr lang="en-US" altLang="zh-CN" dirty="0"/>
              <a:t>Face Verification</a:t>
            </a:r>
            <a:r>
              <a:rPr lang="zh-CN" altLang="en-US" dirty="0"/>
              <a:t>）</a:t>
            </a:r>
            <a:r>
              <a:rPr lang="zh-CN" altLang="en-US" b="0" dirty="0"/>
              <a:t>是判定两个人脸图是否为同一人的算法。</a:t>
            </a:r>
          </a:p>
          <a:p>
            <a:r>
              <a:rPr lang="zh-CN" altLang="en-US" b="0" dirty="0"/>
              <a:t>它的输入是两个人脸特征，通过人脸比对获得两个人脸特征的相似度，通过与预设的阈值比较来验证这两个人脸特征是否属于同一人（即相似度大于阈值，为同一人；小于阈值为不同）。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68DCF5-18ED-4F4E-AE87-D520D455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843" y="1275606"/>
            <a:ext cx="4586788" cy="320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5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概念：人脸识别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877453" y="1054864"/>
            <a:ext cx="7560840" cy="11452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人脸识别</a:t>
            </a:r>
            <a:r>
              <a:rPr lang="en-US" altLang="zh-CN" dirty="0"/>
              <a:t>(Face Recognition)</a:t>
            </a:r>
            <a:r>
              <a:rPr lang="zh-CN" altLang="en-US" b="0" dirty="0"/>
              <a:t>是识别出输入人脸图对应身份的算法。</a:t>
            </a:r>
          </a:p>
          <a:p>
            <a:r>
              <a:rPr lang="zh-CN" altLang="en-US" b="0" dirty="0"/>
              <a:t>它的输入一个人脸特征，通过和注册在库中</a:t>
            </a:r>
            <a:r>
              <a:rPr lang="en-US" altLang="zh-CN" b="0" dirty="0"/>
              <a:t>N</a:t>
            </a:r>
            <a:r>
              <a:rPr lang="zh-CN" altLang="en-US" b="0" dirty="0"/>
              <a:t>个身份对应的特征进行逐个比对，找出“一个”与输入特征相似度较高的特征。将这个较高相似度值和预设的阈值相比较，如果大于阈值，则返回该特征对应的身份，否则返回“不在库中”。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162B33-CB24-4360-AA35-59AD3D419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10" y="2790455"/>
            <a:ext cx="77057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909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概念：人脸检索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971600" y="1021860"/>
            <a:ext cx="7560840" cy="1029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人脸检索</a:t>
            </a:r>
            <a:r>
              <a:rPr lang="zh-CN" altLang="en-US" b="0" dirty="0"/>
              <a:t>是查找和输入人脸相似的人脸序列的算法。</a:t>
            </a:r>
          </a:p>
          <a:p>
            <a:r>
              <a:rPr lang="zh-CN" altLang="en-US" b="0" dirty="0"/>
              <a:t>人脸检索通过将输入的人脸和一个集合中的说有人脸进行比对，根据比对后的相似度对集合中的人脸进行排序。根据相似度从高到低排序的人脸序列即使人脸检索的结果。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A2E8329-20D9-445C-85D7-63831DA11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024" y="1995686"/>
            <a:ext cx="5663952" cy="33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15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概念：人脸聚类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971600" y="1021860"/>
            <a:ext cx="7560840" cy="1029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人脸聚类（</a:t>
            </a:r>
            <a:r>
              <a:rPr lang="en-US" altLang="zh-CN" dirty="0"/>
              <a:t>Face Cluster</a:t>
            </a:r>
            <a:r>
              <a:rPr lang="zh-CN" altLang="en-US" dirty="0"/>
              <a:t>）</a:t>
            </a:r>
            <a:r>
              <a:rPr lang="zh-CN" altLang="en-US" b="0" dirty="0"/>
              <a:t>是将一个集合内的人脸根据身份进行分组的算法。</a:t>
            </a:r>
          </a:p>
          <a:p>
            <a:r>
              <a:rPr lang="zh-CN" altLang="en-US" b="0" dirty="0"/>
              <a:t>人脸聚类也通过将集合内所有的人脸两两之间做人脸比对，再根据这些相似度值进行分析，将属于同一个身份的人划分到一个组里。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A3895A6-52CF-439B-83C0-D420F9F65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866" y="1995686"/>
            <a:ext cx="5460268" cy="321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28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>
                <a:latin typeface="Consolas" panose="020B0609020204030204" pitchFamily="49" charset="0"/>
              </a:rPr>
              <a:t>15</a:t>
            </a:fld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Dlib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人脸检测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971600" y="1021860"/>
            <a:ext cx="7560840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err="1">
                <a:latin typeface="Consolas" panose="020B0609020204030204" pitchFamily="49" charset="0"/>
                <a:ea typeface="等线" panose="02010600030101010101" pitchFamily="2" charset="-122"/>
              </a:rPr>
              <a:t>Dlib</a:t>
            </a:r>
            <a:r>
              <a:rPr lang="en-US" altLang="zh-CN" sz="1400" dirty="0">
                <a:latin typeface="Consolas" panose="020B0609020204030204" pitchFamily="49" charset="0"/>
                <a:ea typeface="等线" panose="02010600030101010101" pitchFamily="2" charset="-122"/>
              </a:rPr>
              <a:t> </a:t>
            </a:r>
            <a:r>
              <a:rPr lang="zh-CN" altLang="en-US" sz="1400" dirty="0">
                <a:latin typeface="Consolas" panose="020B0609020204030204" pitchFamily="49" charset="0"/>
                <a:ea typeface="等线" panose="02010600030101010101" pitchFamily="2" charset="-122"/>
              </a:rPr>
              <a:t>是一个 </a:t>
            </a:r>
            <a:r>
              <a:rPr lang="en-US" altLang="zh-CN" sz="1400" dirty="0">
                <a:latin typeface="Consolas" panose="020B0609020204030204" pitchFamily="49" charset="0"/>
                <a:ea typeface="等线" panose="02010600030101010101" pitchFamily="2" charset="-122"/>
              </a:rPr>
              <a:t>C++ </a:t>
            </a:r>
            <a:r>
              <a:rPr lang="zh-CN" altLang="en-US" sz="1400" dirty="0">
                <a:latin typeface="Consolas" panose="020B0609020204030204" pitchFamily="49" charset="0"/>
                <a:ea typeface="等线" panose="02010600030101010101" pitchFamily="2" charset="-122"/>
              </a:rPr>
              <a:t>工具库，包含机器学习算法，图像处理，网络及一些工具类库。</a:t>
            </a:r>
            <a:r>
              <a:rPr lang="en-US" altLang="zh-CN" sz="1400" dirty="0" err="1">
                <a:latin typeface="Consolas" panose="020B0609020204030204" pitchFamily="49" charset="0"/>
                <a:ea typeface="等线" panose="02010600030101010101" pitchFamily="2" charset="-122"/>
              </a:rPr>
              <a:t>Dlib</a:t>
            </a:r>
            <a:r>
              <a:rPr lang="en-US" altLang="zh-CN" sz="1400" dirty="0">
                <a:latin typeface="Consolas" panose="020B0609020204030204" pitchFamily="49" charset="0"/>
                <a:ea typeface="等线" panose="02010600030101010101" pitchFamily="2" charset="-122"/>
              </a:rPr>
              <a:t> </a:t>
            </a:r>
            <a:r>
              <a:rPr lang="zh-CN" altLang="en-US" sz="1400" dirty="0">
                <a:latin typeface="Consolas" panose="020B0609020204030204" pitchFamily="49" charset="0"/>
                <a:ea typeface="等线" panose="02010600030101010101" pitchFamily="2" charset="-122"/>
              </a:rPr>
              <a:t>里面有两个</a:t>
            </a:r>
            <a:r>
              <a:rPr lang="zh-CN" altLang="en-US" sz="1400" b="1" dirty="0">
                <a:solidFill>
                  <a:srgbClr val="FF0000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人脸检测</a:t>
            </a:r>
            <a:r>
              <a:rPr lang="zh-CN" altLang="en-US" sz="1400" dirty="0">
                <a:latin typeface="Consolas" panose="020B0609020204030204" pitchFamily="49" charset="0"/>
                <a:ea typeface="等线" panose="02010600030101010101" pitchFamily="2" charset="-122"/>
              </a:rPr>
              <a:t>模块，基于</a:t>
            </a:r>
            <a:r>
              <a:rPr lang="en-US" altLang="zh-CN" sz="1400" dirty="0">
                <a:latin typeface="Consolas" panose="020B0609020204030204" pitchFamily="49" charset="0"/>
                <a:ea typeface="等线" panose="02010600030101010101" pitchFamily="2" charset="-122"/>
              </a:rPr>
              <a:t>HOG+SVM</a:t>
            </a:r>
            <a:r>
              <a:rPr lang="zh-CN" altLang="en-US" sz="1400" dirty="0">
                <a:latin typeface="Consolas" panose="020B0609020204030204" pitchFamily="49" charset="0"/>
                <a:ea typeface="等线" panose="02010600030101010101" pitchFamily="2" charset="-122"/>
              </a:rPr>
              <a:t>分类，以及基于 </a:t>
            </a:r>
            <a:r>
              <a:rPr lang="en-US" altLang="zh-CN" sz="1400" dirty="0">
                <a:latin typeface="Consolas" panose="020B0609020204030204" pitchFamily="49" charset="0"/>
                <a:ea typeface="等线" panose="02010600030101010101" pitchFamily="2" charset="-122"/>
              </a:rPr>
              <a:t>Maximum-Margin Object Detector</a:t>
            </a:r>
            <a:r>
              <a:rPr lang="zh-CN" altLang="en-US" sz="1400" dirty="0">
                <a:latin typeface="Consolas" panose="020B0609020204030204" pitchFamily="49" charset="0"/>
                <a:ea typeface="等线" panose="02010600030101010101" pitchFamily="2" charset="-122"/>
              </a:rPr>
              <a:t>（</a:t>
            </a:r>
            <a:r>
              <a:rPr lang="en-US" altLang="zh-CN" sz="1400" dirty="0">
                <a:latin typeface="Consolas" panose="020B0609020204030204" pitchFamily="49" charset="0"/>
                <a:ea typeface="等线" panose="02010600030101010101" pitchFamily="2" charset="-122"/>
              </a:rPr>
              <a:t>MMOD</a:t>
            </a:r>
            <a:r>
              <a:rPr lang="zh-CN" altLang="en-US" sz="1400" dirty="0">
                <a:latin typeface="Consolas" panose="020B0609020204030204" pitchFamily="49" charset="0"/>
                <a:ea typeface="等线" panose="02010600030101010101" pitchFamily="2" charset="-122"/>
              </a:rPr>
              <a:t>）</a:t>
            </a:r>
            <a:r>
              <a:rPr lang="en-US" altLang="zh-CN" sz="1400" dirty="0">
                <a:latin typeface="Consolas" panose="020B0609020204030204" pitchFamily="49" charset="0"/>
                <a:ea typeface="等线" panose="02010600030101010101" pitchFamily="2" charset="-122"/>
              </a:rPr>
              <a:t> </a:t>
            </a:r>
            <a:r>
              <a:rPr lang="zh-CN" altLang="en-US" sz="1400" dirty="0">
                <a:latin typeface="Consolas" panose="020B0609020204030204" pitchFamily="49" charset="0"/>
                <a:ea typeface="等线" panose="02010600030101010101" pitchFamily="2" charset="-122"/>
              </a:rPr>
              <a:t>的深度学习人脸检测方案。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DEA86A-15EE-4E76-8F3D-6C7EFA7C9985}"/>
              </a:ext>
            </a:extLst>
          </p:cNvPr>
          <p:cNvSpPr txBox="1"/>
          <p:nvPr/>
        </p:nvSpPr>
        <p:spPr>
          <a:xfrm>
            <a:off x="1043608" y="2187333"/>
            <a:ext cx="7488832" cy="87684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solidFill>
                  <a:srgbClr val="FF0000"/>
                </a:solidFill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基于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HOG+SVM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HOG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检测</a:t>
            </a:r>
            <a:r>
              <a:rPr lang="zh-CN" alt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直接使用 </a:t>
            </a:r>
            <a:r>
              <a:rPr lang="en-US" altLang="zh-CN" b="0" dirty="0" err="1">
                <a:latin typeface="Consolas" panose="020B0609020204030204" pitchFamily="49" charset="0"/>
              </a:rPr>
              <a:t>dlib.get_frontal_face_detector</a:t>
            </a:r>
            <a:r>
              <a:rPr lang="en-US" altLang="zh-CN" b="0" dirty="0">
                <a:latin typeface="Consolas" panose="020B0609020204030204" pitchFamily="49" charset="0"/>
              </a:rPr>
              <a:t>()</a:t>
            </a:r>
            <a:r>
              <a:rPr lang="zh-CN" alt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就可以获得</a:t>
            </a:r>
            <a:endParaRPr lang="en-US" altLang="zh-CN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HOG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检测方法速度可以实时</a:t>
            </a:r>
            <a:endParaRPr lang="en-US" altLang="zh-CN" b="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1FD5EF-AF64-4FFB-81EF-E1F0CBC2BDF0}"/>
              </a:ext>
            </a:extLst>
          </p:cNvPr>
          <p:cNvSpPr txBox="1"/>
          <p:nvPr/>
        </p:nvSpPr>
        <p:spPr>
          <a:xfrm>
            <a:off x="1043608" y="3363838"/>
            <a:ext cx="7488832" cy="11452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solidFill>
                  <a:srgbClr val="FF0000"/>
                </a:solidFill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  <a:latin typeface="Consolas" panose="020B0609020204030204" pitchFamily="49" charset="0"/>
              </a:rPr>
              <a:t>基于</a:t>
            </a:r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MMOD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MMOD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检测需要下载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mmod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模型， 然后使用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dlib.cnn_face_detection_model_v1(</a:t>
            </a:r>
            <a:r>
              <a:rPr lang="en-US" altLang="zh-CN" b="0" i="0" dirty="0" err="1">
                <a:effectLst/>
                <a:latin typeface="Consolas" panose="020B0609020204030204" pitchFamily="49" charset="0"/>
              </a:rPr>
              <a:t>model_path</a:t>
            </a:r>
            <a:r>
              <a:rPr lang="en-US" altLang="zh-CN" b="0" i="0" dirty="0">
                <a:effectLst/>
                <a:latin typeface="Consolas" panose="020B0609020204030204" pitchFamily="49" charset="0"/>
              </a:rPr>
              <a:t>)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加载模型，其他使用接口就是一样的了</a:t>
            </a:r>
            <a:endParaRPr lang="en-US" altLang="zh-CN" b="0" i="0" dirty="0">
              <a:solidFill>
                <a:srgbClr val="404040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/>
                </a:solidFill>
                <a:latin typeface="Consolas" panose="020B0609020204030204" pitchFamily="49" charset="0"/>
              </a:rPr>
              <a:t>MMOD</a:t>
            </a:r>
            <a:r>
              <a:rPr lang="zh-CN" alt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速度非常慢，相对</a:t>
            </a:r>
            <a:r>
              <a:rPr lang="en-US" altLang="zh-CN" b="0" dirty="0">
                <a:solidFill>
                  <a:schemeClr val="tx1"/>
                </a:solidFill>
                <a:latin typeface="Consolas" panose="020B0609020204030204" pitchFamily="49" charset="0"/>
              </a:rPr>
              <a:t>HOG</a:t>
            </a:r>
            <a:r>
              <a:rPr lang="zh-CN" alt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方法是几十倍的差异</a:t>
            </a:r>
            <a:endParaRPr lang="en-US" altLang="zh-CN" b="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9E6F1E-83A4-4403-9353-4D0F57160EFB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https://github.com/davisking/dlib</a:t>
            </a:r>
          </a:p>
        </p:txBody>
      </p:sp>
    </p:spTree>
    <p:extLst>
      <p:ext uri="{BB962C8B-B14F-4D97-AF65-F5344CB8AC3E}">
        <p14:creationId xmlns:p14="http://schemas.microsoft.com/office/powerpoint/2010/main" val="3740205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Dlib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人脸检测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791580" y="1203598"/>
            <a:ext cx="7560840" cy="87684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0" dirty="0" err="1">
                <a:latin typeface="Consolas" panose="020B0609020204030204" pitchFamily="49" charset="0"/>
              </a:rPr>
              <a:t>Dlib</a:t>
            </a:r>
            <a:r>
              <a:rPr lang="zh-CN" altLang="en-US" b="0" dirty="0">
                <a:latin typeface="Consolas" panose="020B0609020204030204" pitchFamily="49" charset="0"/>
              </a:rPr>
              <a:t>提供的这两个检测模型都只能检测脸部区域在</a:t>
            </a:r>
            <a:r>
              <a:rPr lang="en-US" altLang="zh-CN" b="0" dirty="0">
                <a:latin typeface="Consolas" panose="020B0609020204030204" pitchFamily="49" charset="0"/>
              </a:rPr>
              <a:t>70*70</a:t>
            </a:r>
            <a:r>
              <a:rPr lang="zh-CN" altLang="en-US" b="0" dirty="0">
                <a:latin typeface="Consolas" panose="020B0609020204030204" pitchFamily="49" charset="0"/>
              </a:rPr>
              <a:t>以上的图片，对于脸部区域太小的图片无法检测</a:t>
            </a:r>
            <a:endParaRPr lang="en-US" altLang="zh-CN" b="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0" dirty="0" err="1">
                <a:latin typeface="Consolas" panose="020B0609020204030204" pitchFamily="49" charset="0"/>
              </a:rPr>
              <a:t>Dlib</a:t>
            </a:r>
            <a:r>
              <a:rPr lang="zh-CN" altLang="en-US" b="0" dirty="0">
                <a:latin typeface="Consolas" panose="020B0609020204030204" pitchFamily="49" charset="0"/>
              </a:rPr>
              <a:t>检测出的脸部区域对于下巴和额头区域会做过多的裁剪，这也是这两个模型的缺点。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0F99B87-D52C-4F61-B0CE-D36E4DECF55E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https://github.com/davisking/dlib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200E-3964-4517-93FC-9E8A2F0F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499742"/>
            <a:ext cx="8100392" cy="26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2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Dlib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关键点检测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323528" y="1916728"/>
            <a:ext cx="2965648" cy="222560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 err="1">
                <a:latin typeface="Consolas" panose="020B0609020204030204" pitchFamily="49" charset="0"/>
              </a:rPr>
              <a:t>Dlib</a:t>
            </a:r>
            <a:r>
              <a:rPr lang="zh-CN" altLang="en-US" b="0" dirty="0">
                <a:latin typeface="Consolas" panose="020B0609020204030204" pitchFamily="49" charset="0"/>
              </a:rPr>
              <a:t>里面提供了两个关键点预测模型，分别是</a:t>
            </a:r>
            <a:endParaRPr lang="en-US" altLang="zh-CN" b="0" dirty="0"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rgbClr val="FF0000"/>
                </a:solidFill>
                <a:latin typeface="Consolas" panose="020B0609020204030204" pitchFamily="49" charset="0"/>
              </a:rPr>
              <a:t>5 face landmarks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rgbClr val="FF0000"/>
                </a:solidFill>
                <a:latin typeface="Consolas" panose="020B0609020204030204" pitchFamily="49" charset="0"/>
              </a:rPr>
              <a:t>68 face landmarks</a:t>
            </a:r>
            <a:br>
              <a:rPr lang="zh-CN" altLang="en-US" b="0" dirty="0">
                <a:latin typeface="Consolas" panose="020B0609020204030204" pitchFamily="49" charset="0"/>
              </a:rPr>
            </a:b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zh-CN" altLang="en-US" b="0" dirty="0">
                <a:latin typeface="Consolas" panose="020B0609020204030204" pitchFamily="49" charset="0"/>
              </a:rPr>
              <a:t>其中</a:t>
            </a:r>
            <a:r>
              <a:rPr lang="en-US" altLang="zh-CN" b="0" dirty="0">
                <a:latin typeface="Consolas" panose="020B0609020204030204" pitchFamily="49" charset="0"/>
              </a:rPr>
              <a:t>5</a:t>
            </a:r>
            <a:r>
              <a:rPr lang="zh-CN" altLang="en-US" b="0" dirty="0">
                <a:latin typeface="Consolas" panose="020B0609020204030204" pitchFamily="49" charset="0"/>
              </a:rPr>
              <a:t>点位是左右眼睛分别两个，鼻子下一个。</a:t>
            </a:r>
            <a:r>
              <a:rPr lang="en-US" altLang="zh-CN" b="0" dirty="0">
                <a:latin typeface="Consolas" panose="020B0609020204030204" pitchFamily="49" charset="0"/>
              </a:rPr>
              <a:t>68</a:t>
            </a:r>
            <a:r>
              <a:rPr lang="zh-CN" altLang="en-US" b="0" dirty="0">
                <a:latin typeface="Consolas" panose="020B0609020204030204" pitchFamily="49" charset="0"/>
              </a:rPr>
              <a:t>点位如右图。</a:t>
            </a:r>
          </a:p>
          <a:p>
            <a:endParaRPr lang="zh-CN" altLang="en-US" b="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D97DB2-E72B-4C91-BD77-8477DA077EDB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https://github.com/davisking/dlib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200E-3964-4517-93FC-9E8A2F0F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4829" y="900832"/>
            <a:ext cx="5245643" cy="42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92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Dlib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关键点检测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200E-3964-4517-93FC-9E8A2F0F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9" y="1079480"/>
            <a:ext cx="8012102" cy="37723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F90E35-E3A4-4B7D-B9F5-7D7BA41CD2DB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https://github.com/davisking/dlib</a:t>
            </a:r>
          </a:p>
        </p:txBody>
      </p:sp>
    </p:spTree>
    <p:extLst>
      <p:ext uri="{BB962C8B-B14F-4D97-AF65-F5344CB8AC3E}">
        <p14:creationId xmlns:p14="http://schemas.microsoft.com/office/powerpoint/2010/main" val="234822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Dlib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人脸配准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200E-3964-4517-93FC-9E8A2F0F14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118" y="1491630"/>
            <a:ext cx="4874882" cy="29330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37B37A-BF9E-47E4-9F41-199919954754}"/>
              </a:ext>
            </a:extLst>
          </p:cNvPr>
          <p:cNvSpPr txBox="1"/>
          <p:nvPr/>
        </p:nvSpPr>
        <p:spPr>
          <a:xfrm>
            <a:off x="107504" y="1846923"/>
            <a:ext cx="4104456" cy="22224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b="0" dirty="0">
                <a:latin typeface="Consolas" panose="020B0609020204030204" pitchFamily="49" charset="0"/>
              </a:rPr>
              <a:t>根据关键点信息来判断人脸处于图像中的位置和倾斜的角度。比较简单的一种方法是根据两个眼睛的相对位置和大小来校正。</a:t>
            </a:r>
            <a:endParaRPr lang="en-US" altLang="zh-CN" b="0" dirty="0">
              <a:latin typeface="Consolas" panose="020B0609020204030204" pitchFamily="49" charset="0"/>
            </a:endParaRPr>
          </a:p>
          <a:p>
            <a:br>
              <a:rPr lang="zh-CN" altLang="en-US" b="0" dirty="0">
                <a:latin typeface="Consolas" panose="020B0609020204030204" pitchFamily="49" charset="0"/>
              </a:rPr>
            </a:br>
            <a:r>
              <a:rPr lang="zh-CN" altLang="en-US" b="0" dirty="0">
                <a:latin typeface="Consolas" panose="020B0609020204030204" pitchFamily="49" charset="0"/>
              </a:rPr>
              <a:t>一般而言校正之后左眼中心在图像</a:t>
            </a:r>
            <a:r>
              <a:rPr lang="en-US" altLang="zh-CN" b="0" dirty="0">
                <a:latin typeface="Consolas" panose="020B0609020204030204" pitchFamily="49" charset="0"/>
              </a:rPr>
              <a:t>0.2-0.4</a:t>
            </a:r>
            <a:r>
              <a:rPr lang="zh-CN" altLang="en-US" b="0" dirty="0">
                <a:latin typeface="Consolas" panose="020B0609020204030204" pitchFamily="49" charset="0"/>
              </a:rPr>
              <a:t>处，相对应右眼应该在</a:t>
            </a:r>
            <a:r>
              <a:rPr lang="en-US" altLang="zh-CN" b="0" dirty="0">
                <a:latin typeface="Consolas" panose="020B0609020204030204" pitchFamily="49" charset="0"/>
              </a:rPr>
              <a:t>0.6-0.8</a:t>
            </a:r>
            <a:r>
              <a:rPr lang="zh-CN" altLang="en-US" b="0" dirty="0">
                <a:latin typeface="Consolas" panose="020B0609020204030204" pitchFamily="49" charset="0"/>
              </a:rPr>
              <a:t>处，值越大则最后得到的人脸在图像中的占比越小。同时所有左右眼部关键点位置可以用来判断脸在平面内的倾斜程度。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C4692B-E653-4CC7-A505-1BCE93F87DA1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https://github.com/davisking/dlib</a:t>
            </a:r>
          </a:p>
        </p:txBody>
      </p:sp>
    </p:spTree>
    <p:extLst>
      <p:ext uri="{BB962C8B-B14F-4D97-AF65-F5344CB8AC3E}">
        <p14:creationId xmlns:p14="http://schemas.microsoft.com/office/powerpoint/2010/main" val="181985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/>
          <p:cNvSpPr>
            <a:spLocks noGrp="1"/>
          </p:cNvSpPr>
          <p:nvPr>
            <p:ph type="body" sz="quarter" idx="10"/>
          </p:nvPr>
        </p:nvSpPr>
        <p:spPr>
          <a:xfrm flipH="1">
            <a:off x="688369" y="339502"/>
            <a:ext cx="7767262" cy="276860"/>
          </a:xfrm>
        </p:spPr>
        <p:txBody>
          <a:bodyPr/>
          <a:lstStyle/>
          <a:p>
            <a:r>
              <a:rPr lang="zh-CN" altLang="en-US" dirty="0"/>
              <a:t>实验报告任务</a:t>
            </a:r>
            <a:endParaRPr lang="ko-KR" altLang="en-US" dirty="0"/>
          </a:p>
        </p:txBody>
      </p:sp>
      <p:cxnSp>
        <p:nvCxnSpPr>
          <p:cNvPr id="12" name="직선 연결선 4"/>
          <p:cNvCxnSpPr/>
          <p:nvPr/>
        </p:nvCxnSpPr>
        <p:spPr>
          <a:xfrm>
            <a:off x="4290606" y="4843754"/>
            <a:ext cx="207284" cy="0"/>
          </a:xfrm>
          <a:prstGeom prst="line">
            <a:avLst/>
          </a:prstGeom>
          <a:ln>
            <a:solidFill>
              <a:srgbClr val="222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327448" y="4834104"/>
            <a:ext cx="2133600" cy="259030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007604" y="1197592"/>
            <a:ext cx="7128792" cy="27610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实验报告任务：</a:t>
            </a:r>
            <a:endParaRPr lang="en-US" altLang="zh-CN" sz="1400" b="1" dirty="0">
              <a:solidFill>
                <a:srgbClr val="FF0000"/>
              </a:solidFill>
              <a:latin typeface="Consolas" panose="020B0609020204030204" pitchFamily="49" charset="0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latin typeface="Consolas" panose="020B0609020204030204" pitchFamily="49" charset="0"/>
                <a:sym typeface="+mn-ea"/>
              </a:rPr>
              <a:t>1</a:t>
            </a:r>
            <a:r>
              <a:rPr lang="zh-CN" altLang="en-US" sz="1400" b="1" dirty="0">
                <a:latin typeface="Consolas" panose="020B0609020204030204" pitchFamily="49" charset="0"/>
                <a:sym typeface="+mn-ea"/>
              </a:rPr>
              <a:t>、使用</a:t>
            </a:r>
            <a:r>
              <a:rPr lang="en-US" altLang="zh-CN" sz="1400" b="1" dirty="0">
                <a:latin typeface="Consolas" panose="020B0609020204030204" pitchFamily="49" charset="0"/>
                <a:sym typeface="+mn-ea"/>
              </a:rPr>
              <a:t>Python3+OpenCV+dlib</a:t>
            </a:r>
            <a:r>
              <a:rPr lang="zh-CN" altLang="en-US" sz="1400" b="1" dirty="0">
                <a:latin typeface="Consolas" panose="020B0609020204030204" pitchFamily="49" charset="0"/>
                <a:sym typeface="+mn-ea"/>
              </a:rPr>
              <a:t>实现人脸识别与关键点（</a:t>
            </a:r>
            <a:r>
              <a:rPr lang="en-US" altLang="zh-CN" sz="1400" b="1" dirty="0">
                <a:latin typeface="Consolas" panose="020B0609020204030204" pitchFamily="49" charset="0"/>
                <a:sym typeface="+mn-ea"/>
              </a:rPr>
              <a:t>landmarks</a:t>
            </a:r>
            <a:r>
              <a:rPr lang="zh-CN" altLang="en-US" sz="1400" b="1" dirty="0">
                <a:latin typeface="Consolas" panose="020B0609020204030204" pitchFamily="49" charset="0"/>
                <a:sym typeface="+mn-ea"/>
              </a:rPr>
              <a:t>）实时检测</a:t>
            </a:r>
            <a:endParaRPr lang="en-US" altLang="zh-CN" sz="1400" b="1" dirty="0">
              <a:latin typeface="Consolas" panose="020B0609020204030204" pitchFamily="49" charset="0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latin typeface="Consolas" panose="020B0609020204030204" pitchFamily="49" charset="0"/>
                <a:sym typeface="+mn-ea"/>
              </a:rPr>
              <a:t>2</a:t>
            </a:r>
            <a:r>
              <a:rPr lang="zh-CN" altLang="en-US" sz="1400" b="1" dirty="0">
                <a:latin typeface="Consolas" panose="020B0609020204030204" pitchFamily="49" charset="0"/>
                <a:sym typeface="+mn-ea"/>
              </a:rPr>
              <a:t>、结合实验任务</a:t>
            </a:r>
            <a:r>
              <a:rPr lang="en-US" altLang="zh-CN" sz="1400" b="1" dirty="0">
                <a:latin typeface="Consolas" panose="020B0609020204030204" pitchFamily="49" charset="0"/>
                <a:sym typeface="+mn-ea"/>
              </a:rPr>
              <a:t>1</a:t>
            </a:r>
            <a:r>
              <a:rPr lang="zh-CN" altLang="en-US" sz="1400" b="1" dirty="0">
                <a:latin typeface="Consolas" panose="020B0609020204030204" pitchFamily="49" charset="0"/>
                <a:sym typeface="+mn-ea"/>
              </a:rPr>
              <a:t>使用</a:t>
            </a:r>
            <a:r>
              <a:rPr lang="en-US" altLang="zh-CN" sz="1400" b="1" dirty="0">
                <a:latin typeface="Consolas" panose="020B0609020204030204" pitchFamily="49" charset="0"/>
                <a:sym typeface="+mn-ea"/>
              </a:rPr>
              <a:t>Python3+OpenCV+Deepface</a:t>
            </a:r>
            <a:r>
              <a:rPr lang="zh-CN" altLang="en-US" sz="1400" b="1" dirty="0">
                <a:latin typeface="Consolas" panose="020B0609020204030204" pitchFamily="49" charset="0"/>
                <a:sym typeface="+mn-ea"/>
              </a:rPr>
              <a:t>实现人脸情感检测</a:t>
            </a:r>
            <a:endParaRPr lang="en-US" altLang="zh-CN" sz="1400" b="1" dirty="0">
              <a:latin typeface="Consolas" panose="020B0609020204030204" pitchFamily="49" charset="0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latin typeface="Consolas" panose="020B0609020204030204" pitchFamily="49" charset="0"/>
                <a:sym typeface="+mn-ea"/>
              </a:rPr>
              <a:t>3</a:t>
            </a:r>
            <a:r>
              <a:rPr lang="zh-CN" altLang="en-US" sz="1400" b="1" dirty="0">
                <a:latin typeface="Consolas" panose="020B0609020204030204" pitchFamily="49" charset="0"/>
                <a:sym typeface="+mn-ea"/>
              </a:rPr>
              <a:t>、使用</a:t>
            </a:r>
            <a:r>
              <a:rPr lang="en-US" altLang="zh-CN" sz="1400" b="1" dirty="0">
                <a:latin typeface="Consolas" panose="020B0609020204030204" pitchFamily="49" charset="0"/>
                <a:sym typeface="+mn-ea"/>
              </a:rPr>
              <a:t>Python3+dlib</a:t>
            </a:r>
            <a:r>
              <a:rPr lang="zh-CN" altLang="en-US" sz="1400" b="1" dirty="0">
                <a:latin typeface="Consolas" panose="020B0609020204030204" pitchFamily="49" charset="0"/>
                <a:sym typeface="+mn-ea"/>
              </a:rPr>
              <a:t>实现人脸伪造</a:t>
            </a:r>
            <a:endParaRPr lang="en-US" altLang="zh-CN" sz="1400" b="1" dirty="0">
              <a:latin typeface="Consolas" panose="020B0609020204030204" pitchFamily="49" charset="0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latin typeface="Consolas" panose="020B0609020204030204" pitchFamily="49" charset="0"/>
                <a:sym typeface="+mn-ea"/>
              </a:rPr>
              <a:t>4</a:t>
            </a:r>
            <a:r>
              <a:rPr lang="zh-CN" altLang="en-US" sz="1400" b="1" dirty="0">
                <a:latin typeface="Consolas" panose="020B0609020204030204" pitchFamily="49" charset="0"/>
                <a:sym typeface="+mn-ea"/>
              </a:rPr>
              <a:t>、使用</a:t>
            </a:r>
            <a:r>
              <a:rPr lang="en-US" altLang="zh-CN" sz="1400" b="1" dirty="0">
                <a:latin typeface="Consolas" panose="020B0609020204030204" pitchFamily="49" charset="0"/>
                <a:sym typeface="+mn-ea"/>
              </a:rPr>
              <a:t>Python3+Face-X-Ray</a:t>
            </a:r>
            <a:r>
              <a:rPr lang="zh-CN" altLang="en-US" sz="1400" b="1" dirty="0">
                <a:latin typeface="Consolas" panose="020B0609020204030204" pitchFamily="49" charset="0"/>
                <a:sym typeface="+mn-ea"/>
              </a:rPr>
              <a:t>实现人脸伪造图像检测</a:t>
            </a:r>
            <a:endParaRPr lang="en-US" altLang="zh-CN" sz="1400" b="1" dirty="0">
              <a:latin typeface="Consolas" panose="020B0609020204030204" pitchFamily="49" charset="0"/>
              <a:sym typeface="+mn-ea"/>
            </a:endParaRPr>
          </a:p>
          <a:p>
            <a:pPr>
              <a:lnSpc>
                <a:spcPct val="125000"/>
              </a:lnSpc>
            </a:pPr>
            <a:endParaRPr lang="en-US" altLang="zh-CN" sz="1400" b="1" dirty="0">
              <a:latin typeface="Consolas" panose="020B0609020204030204" pitchFamily="49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1400" dirty="0">
                <a:latin typeface="Consolas" panose="020B0609020204030204" pitchFamily="49" charset="0"/>
              </a:rPr>
              <a:t>实验报告要求：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1</a:t>
            </a:r>
            <a:r>
              <a:rPr lang="zh-CN" altLang="en-US" sz="1400" dirty="0">
                <a:latin typeface="Consolas" panose="020B0609020204030204" pitchFamily="49" charset="0"/>
              </a:rPr>
              <a:t>、报告中需要包含详细的实验原理和实验步骤、实验运行结果。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2</a:t>
            </a:r>
            <a:r>
              <a:rPr lang="zh-CN" altLang="en-US" sz="1400" dirty="0">
                <a:latin typeface="Consolas" panose="020B0609020204030204" pitchFamily="49" charset="0"/>
              </a:rPr>
              <a:t>、报告中需要包含关键代码以及相应中文注释或代码解释。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1400" dirty="0">
                <a:latin typeface="Consolas" panose="020B0609020204030204" pitchFamily="49" charset="0"/>
              </a:rPr>
              <a:t>3</a:t>
            </a:r>
            <a:r>
              <a:rPr lang="zh-CN" altLang="en-US" sz="1400" dirty="0">
                <a:latin typeface="Consolas" panose="020B0609020204030204" pitchFamily="49" charset="0"/>
              </a:rPr>
              <a:t>、如在实验基础上有创新与拓展、可获得额外分数奖励。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49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Dlib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主要接口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37B37A-BF9E-47E4-9F41-199919954754}"/>
              </a:ext>
            </a:extLst>
          </p:cNvPr>
          <p:cNvSpPr txBox="1"/>
          <p:nvPr/>
        </p:nvSpPr>
        <p:spPr>
          <a:xfrm>
            <a:off x="899592" y="1347614"/>
            <a:ext cx="7416824" cy="303352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人脸检测器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detector = 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dlib.get_frontal_face_detector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()</a:t>
            </a:r>
          </a:p>
          <a:p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特征提取器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predictor = 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dlib.shape_predictor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("shape_predictor_68_face_landmarks.dat")</a:t>
            </a:r>
          </a:p>
          <a:p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检测人脸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faces = detector(frame)</a:t>
            </a:r>
          </a:p>
          <a:p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关键点提取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landmarks = predictor(image=gray, box=face)</a:t>
            </a:r>
            <a:endParaRPr lang="zh-CN" altLang="en-US" b="0" dirty="0">
              <a:solidFill>
                <a:srgbClr val="5B8CC7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C09A04-29A7-4AC3-838E-167D25009B00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https://github.com/davisking/dlib</a:t>
            </a:r>
          </a:p>
        </p:txBody>
      </p:sp>
    </p:spTree>
    <p:extLst>
      <p:ext uri="{BB962C8B-B14F-4D97-AF65-F5344CB8AC3E}">
        <p14:creationId xmlns:p14="http://schemas.microsoft.com/office/powerpoint/2010/main" val="2297158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Dlib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 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安装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791580" y="1203598"/>
            <a:ext cx="7560840" cy="34047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pip install 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dlib</a:t>
            </a:r>
            <a:endParaRPr lang="en-US" altLang="zh-CN" b="0" dirty="0">
              <a:solidFill>
                <a:srgbClr val="5B8CC7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017576-5F21-4D3C-A95C-DDC96CB45FC6}"/>
              </a:ext>
            </a:extLst>
          </p:cNvPr>
          <p:cNvSpPr txBox="1"/>
          <p:nvPr/>
        </p:nvSpPr>
        <p:spPr>
          <a:xfrm>
            <a:off x="791580" y="1679067"/>
            <a:ext cx="7649972" cy="27610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b="0" dirty="0">
                <a:latin typeface="Consolas" panose="020B0609020204030204" pitchFamily="49" charset="0"/>
              </a:rPr>
              <a:t>常见问题：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latin typeface="Consolas" panose="020B0609020204030204" pitchFamily="49" charset="0"/>
              </a:rPr>
              <a:t>、报错：</a:t>
            </a:r>
            <a:r>
              <a:rPr lang="en-US" altLang="zh-CN" b="0" dirty="0" err="1">
                <a:solidFill>
                  <a:srgbClr val="FF0000"/>
                </a:solidFill>
                <a:latin typeface="Consolas" panose="020B0609020204030204" pitchFamily="49" charset="0"/>
              </a:rPr>
              <a:t>Error:Cmake</a:t>
            </a:r>
            <a:r>
              <a:rPr lang="en-US" altLang="zh-CN" b="0" dirty="0">
                <a:solidFill>
                  <a:srgbClr val="FF0000"/>
                </a:solidFill>
                <a:latin typeface="Consolas" panose="020B0609020204030204" pitchFamily="49" charset="0"/>
              </a:rPr>
              <a:t> must be installed to build </a:t>
            </a:r>
            <a:r>
              <a:rPr lang="en-US" altLang="zh-CN" b="0" dirty="0" err="1">
                <a:solidFill>
                  <a:srgbClr val="FF0000"/>
                </a:solidFill>
                <a:latin typeface="Consolas" panose="020B0609020204030204" pitchFamily="49" charset="0"/>
              </a:rPr>
              <a:t>dlib</a:t>
            </a:r>
            <a:endParaRPr lang="en-US" altLang="zh-CN" b="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zh-CN" altLang="en-US" b="0" dirty="0">
                <a:latin typeface="Consolas" panose="020B0609020204030204" pitchFamily="49" charset="0"/>
              </a:rPr>
              <a:t>解决方案：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pip install 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cmake</a:t>
            </a:r>
            <a:endParaRPr lang="en-US" altLang="zh-CN" b="0" dirty="0">
              <a:solidFill>
                <a:srgbClr val="5B8CC7"/>
              </a:solidFill>
              <a:latin typeface="Consolas" panose="020B0609020204030204" pitchFamily="49" charset="0"/>
            </a:endParaRPr>
          </a:p>
          <a:p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2</a:t>
            </a:r>
            <a:r>
              <a:rPr lang="zh-CN" altLang="en-US" b="0" dirty="0">
                <a:latin typeface="Consolas" panose="020B0609020204030204" pitchFamily="49" charset="0"/>
              </a:rPr>
              <a:t>、报错：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latin typeface="Consolas" panose="020B0609020204030204" pitchFamily="49" charset="0"/>
              </a:rPr>
              <a:t>You must use Visual Studio to build a python extension on windows.  If you</a:t>
            </a:r>
          </a:p>
          <a:p>
            <a:r>
              <a:rPr lang="en-US" altLang="zh-CN" b="0" dirty="0">
                <a:solidFill>
                  <a:srgbClr val="FF0000"/>
                </a:solidFill>
                <a:latin typeface="Consolas" panose="020B0609020204030204" pitchFamily="49" charset="0"/>
              </a:rPr>
              <a:t> are getting this error it means you have not installed Visual C++.  Note</a:t>
            </a:r>
          </a:p>
          <a:p>
            <a:r>
              <a:rPr lang="en-US" altLang="zh-CN" b="0" dirty="0">
                <a:solidFill>
                  <a:srgbClr val="FF0000"/>
                </a:solidFill>
                <a:latin typeface="Consolas" panose="020B0609020204030204" pitchFamily="49" charset="0"/>
              </a:rPr>
              <a:t> that there are many flavors of Visual Studio, like Visual Studio for C#</a:t>
            </a:r>
          </a:p>
          <a:p>
            <a:r>
              <a:rPr lang="en-US" altLang="zh-CN" b="0" dirty="0">
                <a:solidFill>
                  <a:srgbClr val="FF0000"/>
                </a:solidFill>
                <a:latin typeface="Consolas" panose="020B0609020204030204" pitchFamily="49" charset="0"/>
              </a:rPr>
              <a:t> development.  You need to install Visual Studio for C++.</a:t>
            </a:r>
          </a:p>
          <a:p>
            <a:r>
              <a:rPr lang="zh-CN" altLang="en-US" b="0" dirty="0">
                <a:latin typeface="Consolas" panose="020B0609020204030204" pitchFamily="49" charset="0"/>
              </a:rPr>
              <a:t>解决方案：通过</a:t>
            </a:r>
            <a:r>
              <a:rPr lang="en-US" altLang="zh-CN" b="0" dirty="0">
                <a:latin typeface="Consolas" panose="020B0609020204030204" pitchFamily="49" charset="0"/>
              </a:rPr>
              <a:t>Visual Studio Installer</a:t>
            </a:r>
            <a:r>
              <a:rPr lang="zh-CN" altLang="en-US" b="0" dirty="0">
                <a:latin typeface="Consolas" panose="020B0609020204030204" pitchFamily="49" charset="0"/>
              </a:rPr>
              <a:t>安装</a:t>
            </a:r>
            <a:r>
              <a:rPr lang="en-US" altLang="zh-CN" b="0" dirty="0">
                <a:latin typeface="Consolas" panose="020B0609020204030204" pitchFamily="49" charset="0"/>
              </a:rPr>
              <a:t>Visual C++</a:t>
            </a:r>
            <a:r>
              <a:rPr lang="zh-CN" altLang="en-US" b="0" dirty="0">
                <a:latin typeface="Consolas" panose="020B0609020204030204" pitchFamily="49" charset="0"/>
              </a:rPr>
              <a:t>开发工具</a:t>
            </a:r>
            <a:endParaRPr lang="en-US" altLang="zh-CN" b="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D62466-A96E-4386-8622-B3EC9E5F47E9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https://github.com/davisking/dlib</a:t>
            </a:r>
          </a:p>
        </p:txBody>
      </p:sp>
    </p:spTree>
    <p:extLst>
      <p:ext uri="{BB962C8B-B14F-4D97-AF65-F5344CB8AC3E}">
        <p14:creationId xmlns:p14="http://schemas.microsoft.com/office/powerpoint/2010/main" val="4122689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>
                <a:latin typeface="Consolas" panose="020B0609020204030204" pitchFamily="49" charset="0"/>
              </a:rPr>
              <a:t>22</a:t>
            </a:fld>
            <a:endParaRPr lang="ko-KR" altLang="en-US">
              <a:latin typeface="Consolas" panose="020B0609020204030204" pitchFamily="49" charset="0"/>
            </a:endParaRPr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OpenCV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介绍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CFB9DAC-2595-47D4-963A-38ECB4196A9B}"/>
              </a:ext>
            </a:extLst>
          </p:cNvPr>
          <p:cNvSpPr txBox="1"/>
          <p:nvPr/>
        </p:nvSpPr>
        <p:spPr>
          <a:xfrm>
            <a:off x="862587" y="1081513"/>
            <a:ext cx="5221582" cy="19192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400" dirty="0">
                <a:latin typeface="Consolas" panose="020B0609020204030204" pitchFamily="49" charset="0"/>
                <a:cs typeface="等线"/>
              </a:rPr>
              <a:t>OpenCV是计算机视觉领</a:t>
            </a:r>
            <a:r>
              <a:rPr sz="1400" spc="-15" dirty="0">
                <a:latin typeface="Consolas" panose="020B0609020204030204" pitchFamily="49" charset="0"/>
                <a:cs typeface="等线"/>
              </a:rPr>
              <a:t>域</a:t>
            </a:r>
            <a:r>
              <a:rPr sz="1400" dirty="0">
                <a:latin typeface="Consolas" panose="020B0609020204030204" pitchFamily="49" charset="0"/>
                <a:cs typeface="等线"/>
              </a:rPr>
              <a:t>应用</a:t>
            </a:r>
            <a:r>
              <a:rPr sz="1400" spc="-15" dirty="0">
                <a:latin typeface="Consolas" panose="020B0609020204030204" pitchFamily="49" charset="0"/>
                <a:cs typeface="等线"/>
              </a:rPr>
              <a:t>最</a:t>
            </a:r>
            <a:r>
              <a:rPr sz="1400" dirty="0">
                <a:latin typeface="Consolas" panose="020B0609020204030204" pitchFamily="49" charset="0"/>
                <a:cs typeface="等线"/>
              </a:rPr>
              <a:t>广泛</a:t>
            </a:r>
            <a:r>
              <a:rPr sz="1400" spc="-15" dirty="0">
                <a:latin typeface="Consolas" panose="020B0609020204030204" pitchFamily="49" charset="0"/>
                <a:cs typeface="等线"/>
              </a:rPr>
              <a:t>的</a:t>
            </a:r>
            <a:r>
              <a:rPr sz="1400" dirty="0">
                <a:latin typeface="Consolas" panose="020B0609020204030204" pitchFamily="49" charset="0"/>
                <a:cs typeface="等线"/>
              </a:rPr>
              <a:t>开源</a:t>
            </a:r>
            <a:r>
              <a:rPr sz="1400" spc="-15" dirty="0">
                <a:latin typeface="Consolas" panose="020B0609020204030204" pitchFamily="49" charset="0"/>
                <a:cs typeface="等线"/>
              </a:rPr>
              <a:t>工</a:t>
            </a:r>
            <a:r>
              <a:rPr sz="1400" dirty="0">
                <a:latin typeface="Consolas" panose="020B0609020204030204" pitchFamily="49" charset="0"/>
                <a:cs typeface="等线"/>
              </a:rPr>
              <a:t>具包</a:t>
            </a:r>
            <a:r>
              <a:rPr sz="1400" spc="-15" dirty="0">
                <a:latin typeface="Consolas" panose="020B0609020204030204" pitchFamily="49" charset="0"/>
                <a:cs typeface="等线"/>
              </a:rPr>
              <a:t>，</a:t>
            </a:r>
            <a:r>
              <a:rPr sz="1400" dirty="0">
                <a:latin typeface="Consolas" panose="020B0609020204030204" pitchFamily="49" charset="0"/>
                <a:cs typeface="等线"/>
              </a:rPr>
              <a:t>基</a:t>
            </a:r>
            <a:r>
              <a:rPr sz="1400" spc="5" dirty="0">
                <a:latin typeface="Consolas" panose="020B0609020204030204" pitchFamily="49" charset="0"/>
                <a:cs typeface="等线"/>
              </a:rPr>
              <a:t>于</a:t>
            </a:r>
            <a:r>
              <a:rPr sz="1400" spc="-5" dirty="0">
                <a:latin typeface="Consolas" panose="020B0609020204030204" pitchFamily="49" charset="0"/>
                <a:cs typeface="等线"/>
              </a:rPr>
              <a:t>C/C++，  </a:t>
            </a:r>
            <a:r>
              <a:rPr sz="1400" dirty="0">
                <a:latin typeface="Consolas" panose="020B0609020204030204" pitchFamily="49" charset="0"/>
                <a:cs typeface="等线"/>
              </a:rPr>
              <a:t>支持</a:t>
            </a:r>
            <a:r>
              <a:rPr sz="1400" spc="-5" dirty="0">
                <a:latin typeface="Consolas" panose="020B0609020204030204" pitchFamily="49" charset="0"/>
                <a:cs typeface="等线"/>
              </a:rPr>
              <a:t>Linux/Windows/MacOS/Android/</a:t>
            </a:r>
            <a:r>
              <a:rPr sz="1400" spc="-5" dirty="0" err="1">
                <a:latin typeface="Consolas" panose="020B0609020204030204" pitchFamily="49" charset="0"/>
                <a:cs typeface="等线"/>
              </a:rPr>
              <a:t>iOS，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并提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供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了</a:t>
            </a:r>
            <a:r>
              <a:rPr sz="1400" spc="-5" dirty="0" err="1">
                <a:latin typeface="Consolas" panose="020B0609020204030204" pitchFamily="49" charset="0"/>
                <a:cs typeface="等线"/>
              </a:rPr>
              <a:t>Python，Matlab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和Java等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语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言的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接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口，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因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为其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丰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富的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接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口，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优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秀的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性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能和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商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业友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好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的</a:t>
            </a:r>
            <a:r>
              <a:rPr sz="1400" dirty="0">
                <a:latin typeface="Consolas" panose="020B0609020204030204" pitchFamily="49" charset="0"/>
                <a:cs typeface="等线"/>
              </a:rPr>
              <a:t> 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使用许可，不管是学术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界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还是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业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界中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都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非常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受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欢迎</a:t>
            </a:r>
            <a:r>
              <a:rPr sz="1400" spc="-5" dirty="0" err="1">
                <a:latin typeface="Consolas" panose="020B0609020204030204" pitchFamily="49" charset="0"/>
                <a:cs typeface="等线"/>
              </a:rPr>
              <a:t>。OpenCV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旨在提供一个用于计算机视觉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的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科研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和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商业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应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用的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高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性能</a:t>
            </a:r>
            <a:r>
              <a:rPr sz="1400" spc="-15" dirty="0" err="1">
                <a:latin typeface="Consolas" panose="020B0609020204030204" pitchFamily="49" charset="0"/>
                <a:cs typeface="等线"/>
              </a:rPr>
              <a:t>通</a:t>
            </a:r>
            <a:r>
              <a:rPr sz="1400" dirty="0" err="1">
                <a:latin typeface="Consolas" panose="020B0609020204030204" pitchFamily="49" charset="0"/>
                <a:cs typeface="等线"/>
              </a:rPr>
              <a:t>用库</a:t>
            </a:r>
            <a:r>
              <a:rPr sz="1400" dirty="0">
                <a:latin typeface="Consolas" panose="020B0609020204030204" pitchFamily="49" charset="0"/>
                <a:cs typeface="等线"/>
              </a:rPr>
              <a:t>。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261F2D8A-7477-4CA9-8752-84988925081F}"/>
              </a:ext>
            </a:extLst>
          </p:cNvPr>
          <p:cNvSpPr/>
          <p:nvPr/>
        </p:nvSpPr>
        <p:spPr>
          <a:xfrm>
            <a:off x="6300215" y="1104900"/>
            <a:ext cx="1981199" cy="1895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651F8B-7921-48C2-90A1-4803CC461CFD}"/>
              </a:ext>
            </a:extLst>
          </p:cNvPr>
          <p:cNvSpPr txBox="1"/>
          <p:nvPr/>
        </p:nvSpPr>
        <p:spPr>
          <a:xfrm>
            <a:off x="862586" y="3075806"/>
            <a:ext cx="7418827" cy="1600438"/>
          </a:xfrm>
          <a:prstGeom prst="rect">
            <a:avLst/>
          </a:prstGeom>
          <a:solidFill>
            <a:schemeClr val="bg1"/>
          </a:solidFill>
          <a:ln w="19050">
            <a:solidFill>
              <a:srgbClr val="5B8CC7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Consolas" panose="020B0609020204030204" pitchFamily="49" charset="0"/>
              </a:rPr>
              <a:t>安装：</a:t>
            </a:r>
            <a:r>
              <a:rPr lang="en-US" altLang="zh-CN" sz="1400" dirty="0">
                <a:solidFill>
                  <a:srgbClr val="5B8CC7"/>
                </a:solidFill>
                <a:latin typeface="Consolas" panose="020B0609020204030204" pitchFamily="49" charset="0"/>
              </a:rPr>
              <a:t>pip install </a:t>
            </a:r>
            <a:r>
              <a:rPr lang="en-US" altLang="zh-CN" sz="1400" dirty="0" err="1">
                <a:solidFill>
                  <a:srgbClr val="5B8CC7"/>
                </a:solidFill>
                <a:latin typeface="Consolas" panose="020B0609020204030204" pitchFamily="49" charset="0"/>
              </a:rPr>
              <a:t>opencv</a:t>
            </a:r>
            <a:r>
              <a:rPr lang="en-US" altLang="zh-CN" sz="1400" dirty="0">
                <a:solidFill>
                  <a:srgbClr val="5B8CC7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400" dirty="0" err="1">
                <a:solidFill>
                  <a:srgbClr val="5B8CC7"/>
                </a:solidFill>
                <a:latin typeface="Consolas" panose="020B0609020204030204" pitchFamily="49" charset="0"/>
              </a:rPr>
              <a:t>contrib</a:t>
            </a:r>
            <a:r>
              <a:rPr lang="en-US" altLang="zh-CN" sz="1400" dirty="0">
                <a:solidFill>
                  <a:srgbClr val="5B8CC7"/>
                </a:solidFill>
                <a:latin typeface="Consolas" panose="020B0609020204030204" pitchFamily="49" charset="0"/>
              </a:rPr>
              <a:t>-python </a:t>
            </a:r>
            <a:r>
              <a:rPr lang="zh-CN" altLang="en-US" sz="1400" dirty="0">
                <a:latin typeface="Consolas" panose="020B0609020204030204" pitchFamily="49" charset="0"/>
              </a:rPr>
              <a:t>或 </a:t>
            </a:r>
            <a:r>
              <a:rPr lang="en-US" altLang="zh-CN" sz="1400" dirty="0">
                <a:solidFill>
                  <a:srgbClr val="5B8CC7"/>
                </a:solidFill>
                <a:latin typeface="Consolas" panose="020B0609020204030204" pitchFamily="49" charset="0"/>
              </a:rPr>
              <a:t>pip install </a:t>
            </a:r>
            <a:r>
              <a:rPr lang="en-US" altLang="zh-CN" sz="1400" dirty="0" err="1">
                <a:solidFill>
                  <a:srgbClr val="5B8CC7"/>
                </a:solidFill>
                <a:latin typeface="Consolas" panose="020B0609020204030204" pitchFamily="49" charset="0"/>
              </a:rPr>
              <a:t>opencv</a:t>
            </a:r>
            <a:r>
              <a:rPr lang="en-US" altLang="zh-CN" sz="1400" dirty="0">
                <a:solidFill>
                  <a:srgbClr val="5B8CC7"/>
                </a:solidFill>
                <a:latin typeface="Consolas" panose="020B0609020204030204" pitchFamily="49" charset="0"/>
              </a:rPr>
              <a:t>-python</a:t>
            </a:r>
          </a:p>
          <a:p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zh-CN" altLang="en-US" sz="1400" dirty="0">
                <a:latin typeface="Consolas" panose="020B0609020204030204" pitchFamily="49" charset="0"/>
              </a:rPr>
              <a:t>安装教程参考：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  <a:hlinkClick r:id="rId3"/>
              </a:rPr>
              <a:t>https://pypi.org/project/opencv-contrib-python/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  <a:hlinkClick r:id="rId4"/>
              </a:rPr>
              <a:t>https://pypi.org/project/opencv-python/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 err="1">
                <a:latin typeface="Consolas" panose="020B0609020204030204" pitchFamily="49" charset="0"/>
              </a:rPr>
              <a:t>opencv</a:t>
            </a:r>
            <a:r>
              <a:rPr lang="en-US" altLang="zh-CN" sz="1400" dirty="0">
                <a:latin typeface="Consolas" panose="020B0609020204030204" pitchFamily="49" charset="0"/>
              </a:rPr>
              <a:t>-python</a:t>
            </a:r>
            <a:r>
              <a:rPr lang="zh-CN" altLang="en-US" sz="1400" dirty="0">
                <a:latin typeface="Consolas" panose="020B0609020204030204" pitchFamily="49" charset="0"/>
              </a:rPr>
              <a:t>教程：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latin typeface="Consolas" panose="020B0609020204030204" pitchFamily="49" charset="0"/>
                <a:hlinkClick r:id="rId5"/>
              </a:rPr>
              <a:t>https://docs.opencv.org/master/d6/d00/tutorial_py_root.html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295E84-8452-4B35-AD2A-59AFD10357D7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https://github.com/opencv/opencv</a:t>
            </a:r>
          </a:p>
        </p:txBody>
      </p:sp>
    </p:spTree>
    <p:extLst>
      <p:ext uri="{BB962C8B-B14F-4D97-AF65-F5344CB8AC3E}">
        <p14:creationId xmlns:p14="http://schemas.microsoft.com/office/powerpoint/2010/main" val="2416576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z="1400" smtClean="0">
                <a:latin typeface="Consolas" panose="020B0609020204030204" pitchFamily="49" charset="0"/>
              </a:rPr>
              <a:t>23</a:t>
            </a:fld>
            <a:endParaRPr lang="ko-KR" altLang="en-US" sz="1400">
              <a:latin typeface="Consolas" panose="020B0609020204030204" pitchFamily="49" charset="0"/>
            </a:endParaRPr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999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视频抽帧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6945FC-A5C9-4DED-96B6-209BC0D2CBCB}"/>
              </a:ext>
            </a:extLst>
          </p:cNvPr>
          <p:cNvSpPr txBox="1"/>
          <p:nvPr/>
        </p:nvSpPr>
        <p:spPr>
          <a:xfrm>
            <a:off x="4568263" y="48665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0" dirty="0">
                <a:latin typeface="Consolas" panose="020B0609020204030204" pitchFamily="49" charset="0"/>
              </a:rPr>
              <a:t>https://github.com/opencv/opencv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80B5AF-EB11-49BF-9B2C-54E569CE485F}"/>
              </a:ext>
            </a:extLst>
          </p:cNvPr>
          <p:cNvSpPr txBox="1"/>
          <p:nvPr/>
        </p:nvSpPr>
        <p:spPr>
          <a:xfrm>
            <a:off x="791580" y="987574"/>
            <a:ext cx="7560840" cy="114839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打开摄像头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cap = cv2.VideoCapture(0) #</a:t>
            </a:r>
            <a:r>
              <a:rPr lang="zh-CN" altLang="en-US" b="0" dirty="0">
                <a:solidFill>
                  <a:srgbClr val="5B8CC7"/>
                </a:solidFill>
                <a:latin typeface="Consolas" panose="020B0609020204030204" pitchFamily="49" charset="0"/>
              </a:rPr>
              <a:t>说明：参数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0</a:t>
            </a:r>
            <a:r>
              <a:rPr lang="zh-CN" altLang="en-US" b="0" dirty="0">
                <a:solidFill>
                  <a:srgbClr val="5B8CC7"/>
                </a:solidFill>
                <a:latin typeface="Consolas" panose="020B0609020204030204" pitchFamily="49" charset="0"/>
              </a:rPr>
              <a:t>表示默认为笔记本的内置第一个摄像头。</a:t>
            </a:r>
            <a:endParaRPr lang="en-US" altLang="zh-CN" b="0" dirty="0">
              <a:solidFill>
                <a:srgbClr val="5B8CC7"/>
              </a:solidFill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如果需要读取已有的视频则参数改为视频所在路径路径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cap = cv2.VideoCapture('video.mp4')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DDED362-DCD5-4FAF-A2DF-1DC4D5D9B184}"/>
              </a:ext>
            </a:extLst>
          </p:cNvPr>
          <p:cNvSpPr txBox="1"/>
          <p:nvPr/>
        </p:nvSpPr>
        <p:spPr>
          <a:xfrm>
            <a:off x="787843" y="2321488"/>
            <a:ext cx="7560840" cy="141769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按帧读取视频帧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en-US" altLang="zh-CN" b="0" dirty="0" err="1">
                <a:latin typeface="Consolas" panose="020B0609020204030204" pitchFamily="49" charset="0"/>
              </a:rPr>
              <a:t>ret,frame</a:t>
            </a:r>
            <a:r>
              <a:rPr lang="zh-CN" altLang="en-US" b="0" dirty="0">
                <a:latin typeface="Consolas" panose="020B0609020204030204" pitchFamily="49" charset="0"/>
              </a:rPr>
              <a:t>是获取</a:t>
            </a:r>
            <a:r>
              <a:rPr lang="en-US" altLang="zh-CN" b="0" dirty="0" err="1">
                <a:latin typeface="Consolas" panose="020B0609020204030204" pitchFamily="49" charset="0"/>
              </a:rPr>
              <a:t>cap.read</a:t>
            </a:r>
            <a:r>
              <a:rPr lang="en-US" altLang="zh-CN" b="0" dirty="0">
                <a:latin typeface="Consolas" panose="020B0609020204030204" pitchFamily="49" charset="0"/>
              </a:rPr>
              <a:t>()</a:t>
            </a:r>
            <a:r>
              <a:rPr lang="zh-CN" altLang="en-US" b="0" dirty="0">
                <a:latin typeface="Consolas" panose="020B0609020204030204" pitchFamily="49" charset="0"/>
              </a:rPr>
              <a:t>方法的两个返回值。其中</a:t>
            </a:r>
            <a:r>
              <a:rPr lang="en-US" altLang="zh-CN" b="0" dirty="0">
                <a:latin typeface="Consolas" panose="020B0609020204030204" pitchFamily="49" charset="0"/>
              </a:rPr>
              <a:t>ret</a:t>
            </a:r>
            <a:r>
              <a:rPr lang="zh-CN" altLang="en-US" b="0" dirty="0">
                <a:latin typeface="Consolas" panose="020B0609020204030204" pitchFamily="49" charset="0"/>
              </a:rPr>
              <a:t>是布尔值，如果读取帧是正确的则返回</a:t>
            </a:r>
            <a:r>
              <a:rPr lang="en-US" altLang="zh-CN" b="0" dirty="0">
                <a:latin typeface="Consolas" panose="020B0609020204030204" pitchFamily="49" charset="0"/>
              </a:rPr>
              <a:t>True</a:t>
            </a:r>
            <a:r>
              <a:rPr lang="zh-CN" altLang="en-US" b="0" dirty="0">
                <a:latin typeface="Consolas" panose="020B0609020204030204" pitchFamily="49" charset="0"/>
              </a:rPr>
              <a:t>，如果文件读取到结尾，它的返回值就为</a:t>
            </a:r>
            <a:r>
              <a:rPr lang="en-US" altLang="zh-CN" b="0" dirty="0">
                <a:latin typeface="Consolas" panose="020B0609020204030204" pitchFamily="49" charset="0"/>
              </a:rPr>
              <a:t>False</a:t>
            </a:r>
            <a:r>
              <a:rPr lang="zh-CN" altLang="en-US" b="0" dirty="0">
                <a:latin typeface="Consolas" panose="020B0609020204030204" pitchFamily="49" charset="0"/>
              </a:rPr>
              <a:t>。</a:t>
            </a:r>
            <a:r>
              <a:rPr lang="en-US" altLang="zh-CN" b="0" dirty="0">
                <a:latin typeface="Consolas" panose="020B0609020204030204" pitchFamily="49" charset="0"/>
              </a:rPr>
              <a:t>frame</a:t>
            </a:r>
            <a:r>
              <a:rPr lang="zh-CN" altLang="en-US" b="0" dirty="0">
                <a:latin typeface="Consolas" panose="020B0609020204030204" pitchFamily="49" charset="0"/>
              </a:rPr>
              <a:t>就是每一帧的图像，是个三维矩阵。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ret,frame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cap.read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BA249C-010B-4117-96C6-04F49260D88D}"/>
              </a:ext>
            </a:extLst>
          </p:cNvPr>
          <p:cNvSpPr txBox="1"/>
          <p:nvPr/>
        </p:nvSpPr>
        <p:spPr>
          <a:xfrm>
            <a:off x="787843" y="3869039"/>
            <a:ext cx="7560840" cy="114839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等待键盘输入，通常用来判断是否退出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en-US" altLang="zh-CN" b="0" dirty="0" err="1">
                <a:latin typeface="Consolas" panose="020B0609020204030204" pitchFamily="49" charset="0"/>
              </a:rPr>
              <a:t>waitKey</a:t>
            </a:r>
            <a:r>
              <a:rPr lang="zh-CN" altLang="en-US" b="0" dirty="0">
                <a:latin typeface="Consolas" panose="020B0609020204030204" pitchFamily="49" charset="0"/>
              </a:rPr>
              <a:t>（）方法本身表示等待键盘输入，参数是</a:t>
            </a:r>
            <a:r>
              <a:rPr lang="en-US" altLang="zh-CN" b="0" dirty="0"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latin typeface="Consolas" panose="020B0609020204030204" pitchFamily="49" charset="0"/>
              </a:rPr>
              <a:t>，表示延时</a:t>
            </a:r>
            <a:r>
              <a:rPr lang="en-US" altLang="zh-CN" b="0" dirty="0">
                <a:latin typeface="Consolas" panose="020B0609020204030204" pitchFamily="49" charset="0"/>
              </a:rPr>
              <a:t>1ms</a:t>
            </a:r>
            <a:r>
              <a:rPr lang="zh-CN" altLang="en-US" b="0" dirty="0">
                <a:latin typeface="Consolas" panose="020B0609020204030204" pitchFamily="49" charset="0"/>
              </a:rPr>
              <a:t>切换到下一帧图像，对于视频而言。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cv2.waitKey(1)</a:t>
            </a:r>
          </a:p>
        </p:txBody>
      </p:sp>
    </p:spTree>
    <p:extLst>
      <p:ext uri="{BB962C8B-B14F-4D97-AF65-F5344CB8AC3E}">
        <p14:creationId xmlns:p14="http://schemas.microsoft.com/office/powerpoint/2010/main" val="37745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Deepface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介绍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37B37A-BF9E-47E4-9F41-199919954754}"/>
              </a:ext>
            </a:extLst>
          </p:cNvPr>
          <p:cNvSpPr txBox="1"/>
          <p:nvPr/>
        </p:nvSpPr>
        <p:spPr>
          <a:xfrm>
            <a:off x="684632" y="1027399"/>
            <a:ext cx="7767262" cy="87594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 err="1">
                <a:latin typeface="Consolas" panose="020B0609020204030204" pitchFamily="49" charset="0"/>
              </a:rPr>
              <a:t>Deepface</a:t>
            </a:r>
            <a:r>
              <a:rPr lang="en-US" altLang="zh-CN" b="0" dirty="0"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latin typeface="Consolas" panose="020B0609020204030204" pitchFamily="49" charset="0"/>
              </a:rPr>
              <a:t>是一个轻量级的</a:t>
            </a:r>
            <a:r>
              <a:rPr lang="en-US" altLang="zh-CN" b="0" dirty="0">
                <a:latin typeface="Consolas" panose="020B0609020204030204" pitchFamily="49" charset="0"/>
              </a:rPr>
              <a:t>python</a:t>
            </a:r>
            <a:r>
              <a:rPr lang="zh-CN" altLang="en-US" b="0" dirty="0">
                <a:latin typeface="Consolas" panose="020B0609020204030204" pitchFamily="49" charset="0"/>
              </a:rPr>
              <a:t>人脸识别和人脸属性分析（年龄、性别、情感和种族）框架。 它包含的模型：</a:t>
            </a:r>
            <a:r>
              <a:rPr lang="en-US" altLang="zh-CN" b="0" dirty="0">
                <a:latin typeface="Consolas" panose="020B0609020204030204" pitchFamily="49" charset="0"/>
              </a:rPr>
              <a:t>VGG-Face</a:t>
            </a:r>
            <a:r>
              <a:rPr lang="zh-CN" altLang="en-US" b="0" dirty="0">
                <a:latin typeface="Consolas" panose="020B0609020204030204" pitchFamily="49" charset="0"/>
              </a:rPr>
              <a:t>、</a:t>
            </a:r>
            <a:r>
              <a:rPr lang="en-US" altLang="zh-CN" b="0" dirty="0">
                <a:latin typeface="Consolas" panose="020B0609020204030204" pitchFamily="49" charset="0"/>
              </a:rPr>
              <a:t>Google </a:t>
            </a:r>
            <a:r>
              <a:rPr lang="en-US" altLang="zh-CN" b="0" dirty="0" err="1">
                <a:latin typeface="Consolas" panose="020B0609020204030204" pitchFamily="49" charset="0"/>
              </a:rPr>
              <a:t>FaceNet</a:t>
            </a:r>
            <a:r>
              <a:rPr lang="zh-CN" altLang="en-US" b="0" dirty="0"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latin typeface="Consolas" panose="020B0609020204030204" pitchFamily="49" charset="0"/>
              </a:rPr>
              <a:t>OpenFace</a:t>
            </a:r>
            <a:r>
              <a:rPr lang="zh-CN" altLang="en-US" b="0" dirty="0">
                <a:latin typeface="Consolas" panose="020B0609020204030204" pitchFamily="49" charset="0"/>
              </a:rPr>
              <a:t>、</a:t>
            </a:r>
            <a:r>
              <a:rPr lang="en-US" altLang="zh-CN" b="0" dirty="0">
                <a:latin typeface="Consolas" panose="020B0609020204030204" pitchFamily="49" charset="0"/>
              </a:rPr>
              <a:t>Facebook </a:t>
            </a:r>
            <a:r>
              <a:rPr lang="en-US" altLang="zh-CN" b="0" dirty="0" err="1">
                <a:latin typeface="Consolas" panose="020B0609020204030204" pitchFamily="49" charset="0"/>
              </a:rPr>
              <a:t>DeepFace</a:t>
            </a:r>
            <a:r>
              <a:rPr lang="zh-CN" altLang="en-US" b="0" dirty="0"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latin typeface="Consolas" panose="020B0609020204030204" pitchFamily="49" charset="0"/>
              </a:rPr>
              <a:t>DeepID</a:t>
            </a:r>
            <a:r>
              <a:rPr lang="zh-CN" altLang="en-US" b="0" dirty="0">
                <a:latin typeface="Consolas" panose="020B0609020204030204" pitchFamily="49" charset="0"/>
              </a:rPr>
              <a:t>、</a:t>
            </a:r>
            <a:r>
              <a:rPr lang="en-US" altLang="zh-CN" b="0" dirty="0" err="1">
                <a:latin typeface="Consolas" panose="020B0609020204030204" pitchFamily="49" charset="0"/>
              </a:rPr>
              <a:t>ArcFace</a:t>
            </a:r>
            <a:r>
              <a:rPr lang="en-US" altLang="zh-CN" b="0" dirty="0">
                <a:latin typeface="Consolas" panose="020B0609020204030204" pitchFamily="49" charset="0"/>
              </a:rPr>
              <a:t> </a:t>
            </a:r>
            <a:r>
              <a:rPr lang="zh-CN" altLang="en-US" b="0" dirty="0">
                <a:latin typeface="Consolas" panose="020B0609020204030204" pitchFamily="49" charset="0"/>
              </a:rPr>
              <a:t>和 </a:t>
            </a:r>
            <a:r>
              <a:rPr lang="en-US" altLang="zh-CN" b="0" dirty="0" err="1">
                <a:latin typeface="Consolas" panose="020B0609020204030204" pitchFamily="49" charset="0"/>
              </a:rPr>
              <a:t>Dlib</a:t>
            </a:r>
            <a:r>
              <a:rPr lang="zh-CN" altLang="en-US" b="0" dirty="0">
                <a:latin typeface="Consolas" panose="020B0609020204030204" pitchFamily="49" charset="0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5BAF5D-61AF-44F6-A0E8-AC8896DDD19B}"/>
              </a:ext>
            </a:extLst>
          </p:cNvPr>
          <p:cNvSpPr txBox="1"/>
          <p:nvPr/>
        </p:nvSpPr>
        <p:spPr>
          <a:xfrm>
            <a:off x="684632" y="2069598"/>
            <a:ext cx="7767262" cy="8790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b="0" dirty="0">
                <a:latin typeface="Consolas" panose="020B0609020204030204" pitchFamily="49" charset="0"/>
              </a:rPr>
              <a:t>安装及导入：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pip install 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deepface</a:t>
            </a:r>
            <a:endParaRPr lang="en-US" altLang="zh-CN" b="0" dirty="0">
              <a:solidFill>
                <a:srgbClr val="5B8CC7"/>
              </a:solidFill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from 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deepface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 import 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DeepFace</a:t>
            </a:r>
            <a:endParaRPr lang="en-US" altLang="zh-CN" b="0" dirty="0">
              <a:solidFill>
                <a:srgbClr val="5B8CC7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67B6ED-3FA4-4195-A156-12EFC1C42B10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https://github.com/serengil/deepface</a:t>
            </a: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72989788-15E5-4842-91CF-2028B862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7859" y="3005436"/>
            <a:ext cx="7777317" cy="21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701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Deepface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接口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18E96-78D0-484C-9023-81DAC644CA9C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https://github.com/serengil/deepface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D8AE9D-9692-461D-9AE0-3956128273C0}"/>
              </a:ext>
            </a:extLst>
          </p:cNvPr>
          <p:cNvSpPr txBox="1"/>
          <p:nvPr/>
        </p:nvSpPr>
        <p:spPr>
          <a:xfrm>
            <a:off x="684632" y="1131590"/>
            <a:ext cx="7767262" cy="60978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人脸验证（</a:t>
            </a:r>
            <a:r>
              <a:rPr lang="en-US" altLang="zh-CN" b="0" dirty="0">
                <a:latin typeface="Consolas" panose="020B0609020204030204" pitchFamily="49" charset="0"/>
              </a:rPr>
              <a:t>Face Verification</a:t>
            </a:r>
            <a:r>
              <a:rPr lang="zh-CN" altLang="en-US" b="0" dirty="0">
                <a:latin typeface="Consolas" panose="020B0609020204030204" pitchFamily="49" charset="0"/>
              </a:rPr>
              <a:t>）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result = 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DeepFace.verify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(img1_path = "img1.jpg", img2_path = "img2.jpg")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E9B69BA-0817-4D36-AE5A-7BC95E3F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63" y="1833175"/>
            <a:ext cx="56388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37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Deepface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接口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18E96-78D0-484C-9023-81DAC644CA9C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https://github.com/serengil/deepface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D8AE9D-9692-461D-9AE0-3956128273C0}"/>
              </a:ext>
            </a:extLst>
          </p:cNvPr>
          <p:cNvSpPr txBox="1"/>
          <p:nvPr/>
        </p:nvSpPr>
        <p:spPr>
          <a:xfrm>
            <a:off x="684632" y="1131590"/>
            <a:ext cx="7767262" cy="60978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人脸识别（</a:t>
            </a:r>
            <a:r>
              <a:rPr lang="en-US" altLang="zh-CN" b="0" dirty="0">
                <a:latin typeface="Consolas" panose="020B0609020204030204" pitchFamily="49" charset="0"/>
              </a:rPr>
              <a:t>Face recognition</a:t>
            </a:r>
            <a:r>
              <a:rPr lang="zh-CN" altLang="en-US" b="0" dirty="0">
                <a:latin typeface="Consolas" panose="020B0609020204030204" pitchFamily="49" charset="0"/>
              </a:rPr>
              <a:t>）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df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DeepFace.find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img_path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 = "img1.jpg", 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db_path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 = "C:/workspace/my_db")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E9B69BA-0817-4D36-AE5A-7BC95E3F1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8863" y="1893069"/>
            <a:ext cx="56388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27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E9B69BA-0817-4D36-AE5A-7BC95E3F1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3728" y="2413220"/>
            <a:ext cx="4358245" cy="27239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Deepface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接口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18E96-78D0-484C-9023-81DAC644CA9C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https://github.com/serengil/deepface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D8AE9D-9692-461D-9AE0-3956128273C0}"/>
              </a:ext>
            </a:extLst>
          </p:cNvPr>
          <p:cNvSpPr txBox="1"/>
          <p:nvPr/>
        </p:nvSpPr>
        <p:spPr>
          <a:xfrm>
            <a:off x="323528" y="915566"/>
            <a:ext cx="8568952" cy="14976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 b="0" dirty="0">
                <a:latin typeface="Consolas" panose="020B0609020204030204" pitchFamily="49" charset="0"/>
              </a:rPr>
              <a:t># </a:t>
            </a:r>
            <a:r>
              <a:rPr lang="zh-CN" altLang="en-US" sz="1200" b="0" dirty="0">
                <a:latin typeface="Consolas" panose="020B0609020204030204" pitchFamily="49" charset="0"/>
              </a:rPr>
              <a:t>人脸识别模型（</a:t>
            </a:r>
            <a:r>
              <a:rPr lang="en-US" altLang="zh-CN" sz="1200" b="0" dirty="0">
                <a:latin typeface="Consolas" panose="020B0609020204030204" pitchFamily="49" charset="0"/>
              </a:rPr>
              <a:t>Face recognition models</a:t>
            </a:r>
            <a:r>
              <a:rPr lang="zh-CN" altLang="en-US" sz="1200" b="0" dirty="0">
                <a:latin typeface="Consolas" panose="020B0609020204030204" pitchFamily="49" charset="0"/>
              </a:rPr>
              <a:t>）</a:t>
            </a:r>
            <a:endParaRPr lang="en-US" altLang="zh-CN" sz="1200" b="0" dirty="0"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models = ["VGG-Face", "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Facenet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", "Facenet512", "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OpenFace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", "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DeepFace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", "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DeepID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", "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ArcFace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", "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Dlib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"]</a:t>
            </a:r>
          </a:p>
          <a:p>
            <a:r>
              <a:rPr lang="en-US" altLang="zh-CN" sz="1200" b="0" dirty="0">
                <a:latin typeface="Consolas" panose="020B0609020204030204" pitchFamily="49" charset="0"/>
              </a:rPr>
              <a:t># face verification</a:t>
            </a:r>
          </a:p>
          <a:p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result = 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DeepFace.verify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(img1_path = "img1.jpg", img2_path = "img2.jpg", 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model_name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 = models[1])</a:t>
            </a:r>
          </a:p>
          <a:p>
            <a:r>
              <a:rPr lang="en-US" altLang="zh-CN" sz="1200" b="0" dirty="0">
                <a:latin typeface="Consolas" panose="020B0609020204030204" pitchFamily="49" charset="0"/>
              </a:rPr>
              <a:t># face recognition</a:t>
            </a:r>
          </a:p>
          <a:p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df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DeepFace.find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img_path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 = "img1.jpg", 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db_path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 = "C:/workspace/my_db", 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model_name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 = models[1])</a:t>
            </a:r>
          </a:p>
        </p:txBody>
      </p:sp>
    </p:spTree>
    <p:extLst>
      <p:ext uri="{BB962C8B-B14F-4D97-AF65-F5344CB8AC3E}">
        <p14:creationId xmlns:p14="http://schemas.microsoft.com/office/powerpoint/2010/main" val="2718095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E9B69BA-0817-4D36-AE5A-7BC95E3F1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1394731"/>
            <a:ext cx="6664478" cy="374876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 err="1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Deepface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接口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18E96-78D0-484C-9023-81DAC644CA9C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https://github.com/serengil/deepface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D8AE9D-9692-461D-9AE0-3956128273C0}"/>
              </a:ext>
            </a:extLst>
          </p:cNvPr>
          <p:cNvSpPr txBox="1"/>
          <p:nvPr/>
        </p:nvSpPr>
        <p:spPr>
          <a:xfrm>
            <a:off x="574219" y="1109936"/>
            <a:ext cx="7988087" cy="53585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sz="1200" b="0" dirty="0">
                <a:latin typeface="Consolas" panose="020B0609020204030204" pitchFamily="49" charset="0"/>
              </a:rPr>
              <a:t># </a:t>
            </a:r>
            <a:r>
              <a:rPr lang="zh-CN" altLang="en-US" sz="1200" b="0" dirty="0">
                <a:latin typeface="Consolas" panose="020B0609020204030204" pitchFamily="49" charset="0"/>
              </a:rPr>
              <a:t>人脸属性分析（</a:t>
            </a:r>
            <a:r>
              <a:rPr lang="en-US" altLang="zh-CN" sz="1200" b="0" dirty="0">
                <a:latin typeface="Consolas" panose="020B0609020204030204" pitchFamily="49" charset="0"/>
              </a:rPr>
              <a:t>Facial Attribute Analysis</a:t>
            </a:r>
            <a:r>
              <a:rPr lang="zh-CN" altLang="en-US" sz="1200" b="0" dirty="0">
                <a:latin typeface="Consolas" panose="020B0609020204030204" pitchFamily="49" charset="0"/>
              </a:rPr>
              <a:t>）</a:t>
            </a:r>
            <a:endParaRPr lang="en-US" altLang="zh-CN" sz="1200" b="0" dirty="0"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obj = 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DeepFace.analyze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img_path</a:t>
            </a:r>
            <a:r>
              <a:rPr lang="en-US" altLang="zh-CN" sz="1200" b="0" dirty="0">
                <a:solidFill>
                  <a:srgbClr val="5B8CC7"/>
                </a:solidFill>
                <a:latin typeface="Consolas" panose="020B0609020204030204" pitchFamily="49" charset="0"/>
              </a:rPr>
              <a:t> = "img4.jpg", actions = ['age', 'gender', 'race', 'emotion’])</a:t>
            </a:r>
          </a:p>
        </p:txBody>
      </p:sp>
    </p:spTree>
    <p:extLst>
      <p:ext uri="{BB962C8B-B14F-4D97-AF65-F5344CB8AC3E}">
        <p14:creationId xmlns:p14="http://schemas.microsoft.com/office/powerpoint/2010/main" val="3201032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人脸伪造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18E96-78D0-484C-9023-81DAC644CA9C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https://github.com/neverUseThisName/Face-X-Ray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D8AE9D-9692-461D-9AE0-3956128273C0}"/>
              </a:ext>
            </a:extLst>
          </p:cNvPr>
          <p:cNvSpPr txBox="1"/>
          <p:nvPr/>
        </p:nvSpPr>
        <p:spPr>
          <a:xfrm>
            <a:off x="1091459" y="1102022"/>
            <a:ext cx="6953608" cy="11452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b="0" dirty="0">
                <a:latin typeface="Consolas" panose="020B0609020204030204" pitchFamily="49" charset="0"/>
              </a:rPr>
              <a:t>传统的 </a:t>
            </a:r>
            <a:r>
              <a:rPr lang="en-US" altLang="zh-CN" b="0" dirty="0">
                <a:latin typeface="Consolas" panose="020B0609020204030204" pitchFamily="49" charset="0"/>
              </a:rPr>
              <a:t>AI </a:t>
            </a:r>
            <a:r>
              <a:rPr lang="zh-CN" altLang="en-US" b="0" dirty="0">
                <a:latin typeface="Consolas" panose="020B0609020204030204" pitchFamily="49" charset="0"/>
              </a:rPr>
              <a:t>换脸一般分三步走：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zh-CN" altLang="en-US" b="0" dirty="0">
                <a:latin typeface="Consolas" panose="020B0609020204030204" pitchFamily="49" charset="0"/>
              </a:rPr>
              <a:t>（</a:t>
            </a:r>
            <a:r>
              <a:rPr lang="en-US" altLang="zh-CN" b="0" dirty="0">
                <a:latin typeface="Consolas" panose="020B0609020204030204" pitchFamily="49" charset="0"/>
              </a:rPr>
              <a:t>1</a:t>
            </a:r>
            <a:r>
              <a:rPr lang="zh-CN" altLang="en-US" b="0" dirty="0">
                <a:latin typeface="Consolas" panose="020B0609020204030204" pitchFamily="49" charset="0"/>
              </a:rPr>
              <a:t>）检测目标图像的面部区域；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zh-CN" altLang="en-US" b="0" dirty="0">
                <a:latin typeface="Consolas" panose="020B0609020204030204" pitchFamily="49" charset="0"/>
              </a:rPr>
              <a:t>（</a:t>
            </a:r>
            <a:r>
              <a:rPr lang="en-US" altLang="zh-CN" b="0" dirty="0">
                <a:latin typeface="Consolas" panose="020B0609020204030204" pitchFamily="49" charset="0"/>
              </a:rPr>
              <a:t>2</a:t>
            </a:r>
            <a:r>
              <a:rPr lang="zh-CN" altLang="en-US" b="0" dirty="0">
                <a:latin typeface="Consolas" panose="020B0609020204030204" pitchFamily="49" charset="0"/>
              </a:rPr>
              <a:t>）利用 </a:t>
            </a:r>
            <a:r>
              <a:rPr lang="en-US" altLang="zh-CN" b="0" dirty="0">
                <a:latin typeface="Consolas" panose="020B0609020204030204" pitchFamily="49" charset="0"/>
              </a:rPr>
              <a:t>AI </a:t>
            </a:r>
            <a:r>
              <a:rPr lang="zh-CN" altLang="en-US" b="0" dirty="0">
                <a:latin typeface="Consolas" panose="020B0609020204030204" pitchFamily="49" charset="0"/>
              </a:rPr>
              <a:t>换脸算法生成新的面部及一部分周围区域；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zh-CN" altLang="en-US" b="0" dirty="0">
                <a:latin typeface="Consolas" panose="020B0609020204030204" pitchFamily="49" charset="0"/>
              </a:rPr>
              <a:t>（</a:t>
            </a:r>
            <a:r>
              <a:rPr lang="en-US" altLang="zh-CN" b="0" dirty="0">
                <a:latin typeface="Consolas" panose="020B0609020204030204" pitchFamily="49" charset="0"/>
              </a:rPr>
              <a:t>3</a:t>
            </a:r>
            <a:r>
              <a:rPr lang="zh-CN" altLang="en-US" b="0" dirty="0">
                <a:latin typeface="Consolas" panose="020B0609020204030204" pitchFamily="49" charset="0"/>
              </a:rPr>
              <a:t>）将生成的新面部融合到原图像中，替换原图像中的面部。</a:t>
            </a:r>
            <a:endParaRPr lang="en-US" altLang="zh-CN" b="0" dirty="0"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42D93E-B2FA-4460-AD85-F00F3367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59" y="2522189"/>
            <a:ext cx="6953607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7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5138D8-D8DA-BB42-BB05-A38EA994D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44" y="1275606"/>
            <a:ext cx="8971912" cy="3312368"/>
          </a:xfrm>
          <a:prstGeom prst="rect">
            <a:avLst/>
          </a:prstGeom>
        </p:spPr>
      </p:pic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99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人脸检测框架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1372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人脸伪造检测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18E96-78D0-484C-9023-81DAC644CA9C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https://github.com/neverUseThisName/Face-X-Ray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221B29-C15A-49ED-87D5-D50AB28FE710}"/>
              </a:ext>
            </a:extLst>
          </p:cNvPr>
          <p:cNvSpPr txBox="1"/>
          <p:nvPr/>
        </p:nvSpPr>
        <p:spPr>
          <a:xfrm>
            <a:off x="1075875" y="1451562"/>
            <a:ext cx="6984776" cy="11452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600" b="0">
                <a:solidFill>
                  <a:schemeClr val="dk1"/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400" dirty="0"/>
              <a:t>常见换脸鉴别方法主要从</a:t>
            </a:r>
            <a:r>
              <a:rPr lang="zh-CN" altLang="en-US" sz="1400" b="1" dirty="0">
                <a:solidFill>
                  <a:srgbClr val="FF0000"/>
                </a:solidFill>
              </a:rPr>
              <a:t>第二步入手</a:t>
            </a:r>
            <a:r>
              <a:rPr lang="zh-CN" altLang="en-US" sz="1400" dirty="0"/>
              <a:t>，通过基于数据集的有监督训练学习大量换脸图像，检测换脸过程中产生的瑕疵，判断真伪。但是，不同的换脸算法合成时的瑕疵各不相同，因此针对一种换脸算法进行训练后，应用于另外一种算法上时准确率明显下降，这就是已有换脸鉴别算法不具通用性的原因。</a:t>
            </a:r>
            <a:endParaRPr lang="en-US" altLang="zh-CN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847179-BEAD-42A7-A383-869C1F14344A}"/>
              </a:ext>
            </a:extLst>
          </p:cNvPr>
          <p:cNvSpPr txBox="1"/>
          <p:nvPr/>
        </p:nvSpPr>
        <p:spPr>
          <a:xfrm>
            <a:off x="1075875" y="3147814"/>
            <a:ext cx="6984776" cy="87594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>
                <a:latin typeface="Consolas" panose="020B0609020204030204" pitchFamily="49" charset="0"/>
              </a:rPr>
              <a:t>Face X-Ray</a:t>
            </a:r>
            <a:r>
              <a:rPr lang="zh-CN" altLang="en-US" b="0" dirty="0">
                <a:latin typeface="Consolas" panose="020B0609020204030204" pitchFamily="49" charset="0"/>
              </a:rPr>
              <a:t>不需要事先知道操作方法或人工监督，而是从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第三步入手</a:t>
            </a:r>
            <a:r>
              <a:rPr lang="zh-CN" altLang="en-US" b="0" dirty="0">
                <a:latin typeface="Consolas" panose="020B0609020204030204" pitchFamily="49" charset="0"/>
              </a:rPr>
              <a:t>，通过生成灰度图像，显示该图像是否可以分解为来自不同来源的两个图像的混合，从而检测出换脸的边界，就像照 </a:t>
            </a:r>
            <a:r>
              <a:rPr lang="en-US" altLang="zh-CN" b="0" dirty="0">
                <a:latin typeface="Consolas" panose="020B0609020204030204" pitchFamily="49" charset="0"/>
              </a:rPr>
              <a:t>X </a:t>
            </a:r>
            <a:r>
              <a:rPr lang="zh-CN" altLang="en-US" b="0" dirty="0">
                <a:latin typeface="Consolas" panose="020B0609020204030204" pitchFamily="49" charset="0"/>
              </a:rPr>
              <a:t>光一样，让这个边界清晰可见</a:t>
            </a:r>
            <a:endParaRPr lang="en-US" altLang="zh-CN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466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人脸伪造检测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18E96-78D0-484C-9023-81DAC644CA9C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https://github.com/neverUseThisName/Face-X-Ray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21F783-99BC-4060-84AC-FF6D9EE11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923" y="1059582"/>
            <a:ext cx="6120680" cy="35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97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Face-X-Ray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安装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18E96-78D0-484C-9023-81DAC644CA9C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https://github.com/neverUseThisName/Face-X-Ray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D8AE9D-9692-461D-9AE0-3956128273C0}"/>
              </a:ext>
            </a:extLst>
          </p:cNvPr>
          <p:cNvSpPr txBox="1"/>
          <p:nvPr/>
        </p:nvSpPr>
        <p:spPr>
          <a:xfrm>
            <a:off x="574219" y="1109936"/>
            <a:ext cx="7988087" cy="195316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下载源代码：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git clone </a:t>
            </a:r>
            <a:r>
              <a:rPr lang="en-US" altLang="zh-CN" sz="1400" b="0" dirty="0">
                <a:latin typeface="Consolas" panose="020B0609020204030204" pitchFamily="49" charset="0"/>
              </a:rPr>
              <a:t>https://github.com/neverUseThisName/Face-X-Ray</a:t>
            </a:r>
            <a:endParaRPr lang="en-US" altLang="zh-CN" b="0" dirty="0">
              <a:latin typeface="Consolas" panose="020B0609020204030204" pitchFamily="49" charset="0"/>
            </a:endParaRPr>
          </a:p>
          <a:p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安装依赖包：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pip install </a:t>
            </a:r>
            <a:r>
              <a:rPr lang="en-US" altLang="zh-CN" b="0" dirty="0" err="1">
                <a:latin typeface="Consolas" panose="020B0609020204030204" pitchFamily="49" charset="0"/>
              </a:rPr>
              <a:t>numpy</a:t>
            </a:r>
            <a:r>
              <a:rPr lang="en-US" altLang="zh-CN" b="0" dirty="0"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latin typeface="Consolas" panose="020B0609020204030204" pitchFamily="49" charset="0"/>
              </a:rPr>
              <a:t>opencv</a:t>
            </a:r>
            <a:r>
              <a:rPr lang="en-US" altLang="zh-CN" b="0" dirty="0">
                <a:latin typeface="Consolas" panose="020B0609020204030204" pitchFamily="49" charset="0"/>
              </a:rPr>
              <a:t>-python, scikit-image, </a:t>
            </a:r>
            <a:r>
              <a:rPr lang="en-US" altLang="zh-CN" b="0" dirty="0" err="1">
                <a:latin typeface="Consolas" panose="020B0609020204030204" pitchFamily="49" charset="0"/>
              </a:rPr>
              <a:t>dlib</a:t>
            </a:r>
            <a:r>
              <a:rPr lang="en-US" altLang="zh-CN" b="0" dirty="0"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latin typeface="Consolas" panose="020B0609020204030204" pitchFamily="49" charset="0"/>
              </a:rPr>
              <a:t>tqdm</a:t>
            </a:r>
            <a:r>
              <a:rPr lang="en-US" altLang="zh-CN" b="0" dirty="0"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latin typeface="Consolas" panose="020B0609020204030204" pitchFamily="49" charset="0"/>
              </a:rPr>
              <a:t>color_transfer</a:t>
            </a:r>
            <a:r>
              <a:rPr lang="en-US" altLang="zh-CN" b="0" dirty="0">
                <a:latin typeface="Consolas" panose="020B0609020204030204" pitchFamily="49" charset="0"/>
              </a:rPr>
              <a:t>.</a:t>
            </a:r>
          </a:p>
          <a:p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# </a:t>
            </a:r>
            <a:r>
              <a:rPr lang="zh-CN" altLang="en-US" b="0" dirty="0">
                <a:latin typeface="Consolas" panose="020B0609020204030204" pitchFamily="49" charset="0"/>
              </a:rPr>
              <a:t>下载“</a:t>
            </a:r>
            <a:r>
              <a:rPr lang="en-US" altLang="zh-CN" b="0" dirty="0">
                <a:latin typeface="Consolas" panose="020B0609020204030204" pitchFamily="49" charset="0"/>
              </a:rPr>
              <a:t>shape_predictor_68_face_landmarks.dat</a:t>
            </a:r>
            <a:r>
              <a:rPr lang="zh-CN" altLang="en-US" b="0" dirty="0">
                <a:latin typeface="Consolas" panose="020B0609020204030204" pitchFamily="49" charset="0"/>
              </a:rPr>
              <a:t>”文件</a:t>
            </a:r>
            <a:endParaRPr lang="en-US" altLang="zh-CN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56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Face-X-Ray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18E96-78D0-484C-9023-81DAC644CA9C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https://github.com/neverUseThisName/Face-X-Ray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D53646-5089-4F41-868A-0E6D09654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1" y="1275606"/>
            <a:ext cx="4037971" cy="34361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5BF40A9-C7A0-44ED-ABD7-E128828C2686}"/>
              </a:ext>
            </a:extLst>
          </p:cNvPr>
          <p:cNvSpPr txBox="1"/>
          <p:nvPr/>
        </p:nvSpPr>
        <p:spPr>
          <a:xfrm>
            <a:off x="4644008" y="1276896"/>
            <a:ext cx="3918298" cy="114839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b="0" dirty="0">
                <a:latin typeface="Consolas" panose="020B0609020204030204" pitchFamily="49" charset="0"/>
              </a:rPr>
              <a:t>database</a:t>
            </a:r>
            <a:r>
              <a:rPr lang="zh-CN" altLang="en-US" b="0" dirty="0">
                <a:latin typeface="Consolas" panose="020B0609020204030204" pitchFamily="49" charset="0"/>
              </a:rPr>
              <a:t>：正常人脸图片全集文件夹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source</a:t>
            </a:r>
            <a:r>
              <a:rPr lang="zh-CN" altLang="en-US" b="0" dirty="0">
                <a:latin typeface="Consolas" panose="020B0609020204030204" pitchFamily="49" charset="0"/>
              </a:rPr>
              <a:t>：待检测的人脸伪造图片文件夹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dump</a:t>
            </a:r>
            <a:r>
              <a:rPr lang="zh-CN" altLang="en-US" b="0" dirty="0">
                <a:latin typeface="Consolas" panose="020B0609020204030204" pitchFamily="49" charset="0"/>
              </a:rPr>
              <a:t>：检测结果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faceBlending.py</a:t>
            </a:r>
            <a:r>
              <a:rPr lang="zh-CN" altLang="en-US" b="0" dirty="0">
                <a:latin typeface="Consolas" panose="020B0609020204030204" pitchFamily="49" charset="0"/>
              </a:rPr>
              <a:t>：</a:t>
            </a:r>
            <a:r>
              <a:rPr lang="en-US" altLang="zh-CN" b="0" dirty="0">
                <a:latin typeface="Consolas" panose="020B0609020204030204" pitchFamily="49" charset="0"/>
              </a:rPr>
              <a:t>main</a:t>
            </a:r>
            <a:r>
              <a:rPr lang="zh-CN" altLang="en-US" b="0" dirty="0">
                <a:latin typeface="Consolas" panose="020B0609020204030204" pitchFamily="49" charset="0"/>
              </a:rPr>
              <a:t>文件</a:t>
            </a:r>
            <a:endParaRPr lang="en-US" altLang="zh-CN" b="0" dirty="0"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B04D46-14DD-400F-8E81-9A1E91F17476}"/>
              </a:ext>
            </a:extLst>
          </p:cNvPr>
          <p:cNvSpPr txBox="1"/>
          <p:nvPr/>
        </p:nvSpPr>
        <p:spPr>
          <a:xfrm>
            <a:off x="4644008" y="2718214"/>
            <a:ext cx="3918298" cy="195630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b="0" dirty="0">
                <a:latin typeface="Consolas" panose="020B0609020204030204" pitchFamily="49" charset="0"/>
              </a:rPr>
              <a:t>执行方式：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python .\faceBlending.py -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sfp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=source -</a:t>
            </a:r>
            <a:r>
              <a:rPr lang="en-US" altLang="zh-CN" b="0" dirty="0" err="1">
                <a:solidFill>
                  <a:srgbClr val="5B8CC7"/>
                </a:solidFill>
                <a:latin typeface="Consolas" panose="020B0609020204030204" pitchFamily="49" charset="0"/>
              </a:rPr>
              <a:t>fd</a:t>
            </a:r>
            <a:r>
              <a:rPr lang="en-US" altLang="zh-CN" b="0" dirty="0">
                <a:solidFill>
                  <a:srgbClr val="5B8CC7"/>
                </a:solidFill>
                <a:latin typeface="Consolas" panose="020B0609020204030204" pitchFamily="49" charset="0"/>
              </a:rPr>
              <a:t>=database</a:t>
            </a:r>
          </a:p>
          <a:p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zh-CN" altLang="en-US" b="0" dirty="0">
                <a:latin typeface="Consolas" panose="020B0609020204030204" pitchFamily="49" charset="0"/>
              </a:rPr>
              <a:t>参数：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-</a:t>
            </a:r>
            <a:r>
              <a:rPr lang="en-US" altLang="zh-CN" b="0" dirty="0" err="1">
                <a:latin typeface="Consolas" panose="020B0609020204030204" pitchFamily="49" charset="0"/>
              </a:rPr>
              <a:t>sfp</a:t>
            </a:r>
            <a:r>
              <a:rPr lang="zh-CN" altLang="en-US" b="0" dirty="0">
                <a:latin typeface="Consolas" panose="020B0609020204030204" pitchFamily="49" charset="0"/>
              </a:rPr>
              <a:t>：待检测的人脸伪造图片文件夹</a:t>
            </a:r>
            <a:endParaRPr lang="en-US" altLang="zh-CN" b="0" dirty="0">
              <a:latin typeface="Consolas" panose="020B0609020204030204" pitchFamily="49" charset="0"/>
            </a:endParaRPr>
          </a:p>
          <a:p>
            <a:r>
              <a:rPr lang="en-US" altLang="zh-CN" b="0" dirty="0">
                <a:latin typeface="Consolas" panose="020B0609020204030204" pitchFamily="49" charset="0"/>
              </a:rPr>
              <a:t>-</a:t>
            </a:r>
            <a:r>
              <a:rPr lang="en-US" altLang="zh-CN" b="0" dirty="0" err="1">
                <a:latin typeface="Consolas" panose="020B0609020204030204" pitchFamily="49" charset="0"/>
              </a:rPr>
              <a:t>fd</a:t>
            </a:r>
            <a:r>
              <a:rPr lang="zh-CN" altLang="en-US" b="0" dirty="0">
                <a:latin typeface="Consolas" panose="020B0609020204030204" pitchFamily="49" charset="0"/>
              </a:rPr>
              <a:t>：正常人脸图片全集文件夹</a:t>
            </a:r>
            <a:endParaRPr lang="en-US" altLang="zh-CN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41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Face-X-Ray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使用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18E96-78D0-484C-9023-81DAC644CA9C}"/>
              </a:ext>
            </a:extLst>
          </p:cNvPr>
          <p:cNvSpPr txBox="1"/>
          <p:nvPr/>
        </p:nvSpPr>
        <p:spPr>
          <a:xfrm>
            <a:off x="4568263" y="4866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b="0" dirty="0">
                <a:latin typeface="Consolas" panose="020B0609020204030204" pitchFamily="49" charset="0"/>
              </a:rPr>
              <a:t>https://github.com/neverUseThisName/Face-X-Ray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6AFA1A-4B99-4E05-B338-980A0153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56" y="1723981"/>
            <a:ext cx="7990250" cy="16955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92584F6-6946-4B43-9876-1B48C3819A0F}"/>
              </a:ext>
            </a:extLst>
          </p:cNvPr>
          <p:cNvSpPr txBox="1"/>
          <p:nvPr/>
        </p:nvSpPr>
        <p:spPr>
          <a:xfrm>
            <a:off x="574219" y="1109936"/>
            <a:ext cx="7988087" cy="33733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b="0" dirty="0">
                <a:latin typeface="Consolas" panose="020B0609020204030204" pitchFamily="49" charset="0"/>
              </a:rPr>
              <a:t>如果检测成功，</a:t>
            </a:r>
            <a:r>
              <a:rPr lang="en-US" altLang="zh-CN" b="0" dirty="0">
                <a:latin typeface="Consolas" panose="020B0609020204030204" pitchFamily="49" charset="0"/>
              </a:rPr>
              <a:t>dump</a:t>
            </a:r>
            <a:r>
              <a:rPr lang="zh-CN" altLang="en-US" b="0" dirty="0">
                <a:latin typeface="Consolas" panose="020B0609020204030204" pitchFamily="49" charset="0"/>
              </a:rPr>
              <a:t>文件夹下会出现以下几个文件。</a:t>
            </a:r>
            <a:endParaRPr lang="en-US" altLang="zh-CN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621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195486"/>
            <a:ext cx="7767262" cy="480131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实验任务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1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：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  <a:p>
            <a:r>
              <a:rPr lang="zh-CN" altLang="en-US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使用</a:t>
            </a:r>
            <a:r>
              <a:rPr lang="en-US" altLang="zh-CN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Python3+OpenCV+dlib</a:t>
            </a:r>
            <a:r>
              <a:rPr lang="zh-CN" altLang="en-US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实现人脸识别与关键点（</a:t>
            </a:r>
            <a:r>
              <a:rPr lang="en-US" altLang="zh-CN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landmarks</a:t>
            </a:r>
            <a:r>
              <a:rPr lang="zh-CN" altLang="en-US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）实时检测</a:t>
            </a:r>
            <a:endParaRPr lang="en-US" altLang="zh-CN" sz="1200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830533-E072-4AAB-A030-94DE84E58288}"/>
              </a:ext>
            </a:extLst>
          </p:cNvPr>
          <p:cNvSpPr txBox="1"/>
          <p:nvPr/>
        </p:nvSpPr>
        <p:spPr>
          <a:xfrm>
            <a:off x="541952" y="984322"/>
            <a:ext cx="8060096" cy="160704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600" b="0" dirty="0">
                <a:latin typeface="Consolas" panose="020B0609020204030204" pitchFamily="49" charset="0"/>
              </a:rPr>
              <a:t>实验题目：使用</a:t>
            </a:r>
            <a:r>
              <a:rPr lang="en-US" altLang="zh-CN" sz="1600" b="0" dirty="0">
                <a:latin typeface="Consolas" panose="020B0609020204030204" pitchFamily="49" charset="0"/>
              </a:rPr>
              <a:t>Python3+OpenCV+dlib</a:t>
            </a:r>
            <a:r>
              <a:rPr lang="zh-CN" altLang="en-US" sz="1600" b="0" dirty="0">
                <a:latin typeface="Consolas" panose="020B0609020204030204" pitchFamily="49" charset="0"/>
              </a:rPr>
              <a:t>实现人脸识别与关键点（</a:t>
            </a:r>
            <a:r>
              <a:rPr lang="en-US" altLang="zh-CN" sz="1600" b="0" dirty="0">
                <a:latin typeface="Consolas" panose="020B0609020204030204" pitchFamily="49" charset="0"/>
              </a:rPr>
              <a:t>landmarks</a:t>
            </a:r>
            <a:r>
              <a:rPr lang="zh-CN" altLang="en-US" sz="1600" b="0" dirty="0">
                <a:latin typeface="Consolas" panose="020B0609020204030204" pitchFamily="49" charset="0"/>
              </a:rPr>
              <a:t>）实时检测</a:t>
            </a: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实验环境：</a:t>
            </a:r>
            <a:r>
              <a:rPr lang="en-US" altLang="zh-CN" sz="1600" b="0" dirty="0">
                <a:latin typeface="Consolas" panose="020B0609020204030204" pitchFamily="49" charset="0"/>
              </a:rPr>
              <a:t>Python3</a:t>
            </a:r>
            <a:r>
              <a:rPr lang="zh-CN" altLang="en-US" sz="1600" b="0" dirty="0">
                <a:latin typeface="Consolas" panose="020B0609020204030204" pitchFamily="49" charset="0"/>
              </a:rPr>
              <a:t>、</a:t>
            </a:r>
            <a:r>
              <a:rPr lang="en-US" altLang="zh-CN" sz="1600" b="0" dirty="0">
                <a:latin typeface="Consolas" panose="020B0609020204030204" pitchFamily="49" charset="0"/>
              </a:rPr>
              <a:t>OpenCV</a:t>
            </a:r>
            <a:r>
              <a:rPr lang="zh-CN" altLang="en-US" sz="1600" b="0" dirty="0">
                <a:latin typeface="Consolas" panose="020B0609020204030204" pitchFamily="49" charset="0"/>
              </a:rPr>
              <a:t>、</a:t>
            </a:r>
            <a:r>
              <a:rPr lang="en-US" altLang="zh-CN" sz="1600" b="0" dirty="0" err="1">
                <a:latin typeface="Consolas" panose="020B0609020204030204" pitchFamily="49" charset="0"/>
              </a:rPr>
              <a:t>dlib</a:t>
            </a:r>
            <a:endParaRPr lang="en-US" altLang="zh-CN" sz="1600" b="0" dirty="0"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实验代码：自行编写</a:t>
            </a:r>
            <a:endParaRPr lang="en-US" altLang="zh-CN" sz="1600" b="0" dirty="0"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实验内容：读取摄像头（或者视频文件）中的视频帧，实时检测人脸，并在屏幕上绘制出人脸关键点信息。</a:t>
            </a:r>
            <a:endParaRPr lang="en-US" altLang="zh-CN" sz="1600" b="0" dirty="0"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4D8833-3375-4161-9E59-538DB413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934" y="2643758"/>
            <a:ext cx="3112131" cy="237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17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195486"/>
            <a:ext cx="7767262" cy="480131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实验任务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2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：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  <a:p>
            <a:r>
              <a:rPr lang="zh-CN" altLang="en-US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基于实验任务</a:t>
            </a:r>
            <a:r>
              <a:rPr lang="en-US" altLang="zh-CN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使用</a:t>
            </a:r>
            <a:r>
              <a:rPr lang="en-US" altLang="zh-CN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Python3+OpenCV+Deepface</a:t>
            </a:r>
            <a:r>
              <a:rPr lang="zh-CN" altLang="en-US" sz="1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实现人脸情感检测</a:t>
            </a:r>
            <a:endParaRPr lang="en-US" altLang="zh-CN" sz="12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900D9B-F745-4BF3-876D-CDB857441D7E}"/>
              </a:ext>
            </a:extLst>
          </p:cNvPr>
          <p:cNvSpPr txBox="1"/>
          <p:nvPr/>
        </p:nvSpPr>
        <p:spPr>
          <a:xfrm>
            <a:off x="688368" y="1023812"/>
            <a:ext cx="7767261" cy="160704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600" b="0" dirty="0">
                <a:latin typeface="Consolas" panose="020B0609020204030204" pitchFamily="49" charset="0"/>
              </a:rPr>
              <a:t>实验题目：使用</a:t>
            </a:r>
            <a:r>
              <a:rPr lang="en-US" altLang="zh-CN" sz="1600" b="0" dirty="0">
                <a:latin typeface="Consolas" panose="020B0609020204030204" pitchFamily="49" charset="0"/>
              </a:rPr>
              <a:t>Python3+OpenCV+Deepface</a:t>
            </a:r>
            <a:r>
              <a:rPr lang="zh-CN" altLang="en-US" sz="1600" b="0" dirty="0">
                <a:latin typeface="Consolas" panose="020B0609020204030204" pitchFamily="49" charset="0"/>
              </a:rPr>
              <a:t>实现人脸情感检测</a:t>
            </a: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实验环境：</a:t>
            </a:r>
            <a:r>
              <a:rPr lang="en-US" altLang="zh-CN" sz="1600" b="0" dirty="0">
                <a:latin typeface="Consolas" panose="020B0609020204030204" pitchFamily="49" charset="0"/>
              </a:rPr>
              <a:t>Python3</a:t>
            </a:r>
            <a:r>
              <a:rPr lang="zh-CN" altLang="en-US" sz="1600" b="0" dirty="0">
                <a:latin typeface="Consolas" panose="020B0609020204030204" pitchFamily="49" charset="0"/>
              </a:rPr>
              <a:t>、</a:t>
            </a:r>
            <a:r>
              <a:rPr lang="en-US" altLang="zh-CN" sz="1600" b="0" dirty="0">
                <a:latin typeface="Consolas" panose="020B0609020204030204" pitchFamily="49" charset="0"/>
              </a:rPr>
              <a:t>OpenCV</a:t>
            </a:r>
            <a:r>
              <a:rPr lang="zh-CN" altLang="en-US" sz="1600" b="0" dirty="0">
                <a:latin typeface="Consolas" panose="020B0609020204030204" pitchFamily="49" charset="0"/>
              </a:rPr>
              <a:t>、</a:t>
            </a:r>
            <a:r>
              <a:rPr lang="en-US" altLang="zh-CN" sz="1600" b="0" dirty="0" err="1">
                <a:latin typeface="Consolas" panose="020B0609020204030204" pitchFamily="49" charset="0"/>
              </a:rPr>
              <a:t>Deepface</a:t>
            </a:r>
            <a:endParaRPr lang="en-US" altLang="zh-CN" sz="1600" b="0" dirty="0"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实验代码：自行编写</a:t>
            </a:r>
            <a:endParaRPr lang="en-US" altLang="zh-CN" sz="1600" b="0" dirty="0"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实验内容：结合实验任务</a:t>
            </a:r>
            <a:r>
              <a:rPr lang="en-US" altLang="zh-CN" sz="1600" b="0" dirty="0">
                <a:latin typeface="Consolas" panose="020B0609020204030204" pitchFamily="49" charset="0"/>
              </a:rPr>
              <a:t>1</a:t>
            </a:r>
            <a:r>
              <a:rPr lang="zh-CN" altLang="en-US" sz="1600" b="0" dirty="0">
                <a:latin typeface="Consolas" panose="020B0609020204030204" pitchFamily="49" charset="0"/>
              </a:rPr>
              <a:t>，每隔一段时间（比如</a:t>
            </a:r>
            <a:r>
              <a:rPr lang="en-US" altLang="zh-CN" sz="1600" b="0" dirty="0">
                <a:latin typeface="Consolas" panose="020B0609020204030204" pitchFamily="49" charset="0"/>
              </a:rPr>
              <a:t>10</a:t>
            </a:r>
            <a:r>
              <a:rPr lang="zh-CN" altLang="en-US" sz="1600" b="0" dirty="0">
                <a:latin typeface="Consolas" panose="020B0609020204030204" pitchFamily="49" charset="0"/>
              </a:rPr>
              <a:t>帧）利用</a:t>
            </a:r>
            <a:r>
              <a:rPr lang="en-US" altLang="zh-CN" sz="1600" b="0" dirty="0" err="1">
                <a:latin typeface="Consolas" panose="020B0609020204030204" pitchFamily="49" charset="0"/>
              </a:rPr>
              <a:t>Deepface</a:t>
            </a:r>
            <a:r>
              <a:rPr lang="zh-CN" altLang="en-US" sz="1600" b="0" dirty="0">
                <a:latin typeface="Consolas" panose="020B0609020204030204" pitchFamily="49" charset="0"/>
              </a:rPr>
              <a:t>检测</a:t>
            </a:r>
            <a:r>
              <a:rPr lang="en-US" altLang="zh-CN" sz="1600" b="0" dirty="0">
                <a:latin typeface="Consolas" panose="020B0609020204030204" pitchFamily="49" charset="0"/>
              </a:rPr>
              <a:t>1</a:t>
            </a:r>
            <a:r>
              <a:rPr lang="zh-CN" altLang="en-US" sz="1600" b="0" dirty="0">
                <a:latin typeface="Consolas" panose="020B0609020204030204" pitchFamily="49" charset="0"/>
              </a:rPr>
              <a:t>次人脸属性，并且在屏幕上输出（至少输出年纪、表情）</a:t>
            </a:r>
            <a:endParaRPr lang="en-US" altLang="zh-CN" sz="1600" b="0" dirty="0">
              <a:latin typeface="Consolas" panose="020B06090202040302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87B307-182E-4B68-869F-B8C30529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614" y="2678877"/>
            <a:ext cx="3234767" cy="24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7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195486"/>
            <a:ext cx="7767262" cy="480131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实验任务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3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：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  <a:p>
            <a:r>
              <a:rPr lang="zh-CN" altLang="en-US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使用</a:t>
            </a:r>
            <a:r>
              <a:rPr lang="en-US" altLang="zh-CN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Python3+dlib</a:t>
            </a:r>
            <a:r>
              <a:rPr lang="zh-CN" altLang="en-US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实现人脸伪造</a:t>
            </a:r>
            <a:endParaRPr lang="en-US" altLang="zh-CN" sz="1200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4DCB54-7D7B-41C4-AB76-EC6891DC3DC4}"/>
              </a:ext>
            </a:extLst>
          </p:cNvPr>
          <p:cNvSpPr txBox="1"/>
          <p:nvPr/>
        </p:nvSpPr>
        <p:spPr>
          <a:xfrm>
            <a:off x="688368" y="1023812"/>
            <a:ext cx="7767261" cy="129567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600" b="0" dirty="0">
                <a:latin typeface="Consolas" panose="020B0609020204030204" pitchFamily="49" charset="0"/>
              </a:rPr>
              <a:t>实验题目：使用</a:t>
            </a:r>
            <a:r>
              <a:rPr lang="en-US" altLang="zh-CN" sz="1600" b="0" dirty="0">
                <a:latin typeface="Consolas" panose="020B0609020204030204" pitchFamily="49" charset="0"/>
              </a:rPr>
              <a:t>Python3+dlib</a:t>
            </a:r>
            <a:r>
              <a:rPr lang="zh-CN" altLang="en-US" sz="1600" b="0" dirty="0">
                <a:latin typeface="Consolas" panose="020B0609020204030204" pitchFamily="49" charset="0"/>
              </a:rPr>
              <a:t>实现人脸伪造</a:t>
            </a: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实验环境：</a:t>
            </a:r>
            <a:r>
              <a:rPr lang="en-US" altLang="zh-CN" sz="1600" b="0" dirty="0">
                <a:latin typeface="Consolas" panose="020B0609020204030204" pitchFamily="49" charset="0"/>
              </a:rPr>
              <a:t>Python3</a:t>
            </a:r>
            <a:r>
              <a:rPr lang="zh-CN" altLang="en-US" sz="1600" b="0" dirty="0">
                <a:latin typeface="Consolas" panose="020B0609020204030204" pitchFamily="49" charset="0"/>
              </a:rPr>
              <a:t>、</a:t>
            </a:r>
            <a:r>
              <a:rPr lang="en-US" altLang="zh-CN" sz="1600" b="0" dirty="0" err="1">
                <a:latin typeface="Consolas" panose="020B0609020204030204" pitchFamily="49" charset="0"/>
              </a:rPr>
              <a:t>Dlib</a:t>
            </a:r>
            <a:endParaRPr lang="en-US" altLang="zh-CN" sz="1600" b="0" dirty="0"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实验代码：提供完整源代码</a:t>
            </a:r>
            <a:endParaRPr lang="en-US" altLang="zh-CN" sz="1600" b="0" dirty="0">
              <a:latin typeface="Consolas" panose="020B0609020204030204" pitchFamily="49" charset="0"/>
            </a:endParaRP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实验内容：运行源代码，输入</a:t>
            </a:r>
            <a:r>
              <a:rPr lang="en-US" altLang="zh-CN" sz="1600" b="0" dirty="0">
                <a:latin typeface="Consolas" panose="020B0609020204030204" pitchFamily="49" charset="0"/>
              </a:rPr>
              <a:t>2</a:t>
            </a:r>
            <a:r>
              <a:rPr lang="zh-CN" altLang="en-US" sz="1600" b="0" dirty="0">
                <a:latin typeface="Consolas" panose="020B0609020204030204" pitchFamily="49" charset="0"/>
              </a:rPr>
              <a:t>张人脸图片，输出换脸伪造之后的人脸图片</a:t>
            </a:r>
            <a:endParaRPr lang="en-US" altLang="zh-CN" sz="1600" b="0" dirty="0">
              <a:latin typeface="Consolas" panose="020B0609020204030204" pitchFamily="49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606F762-83C6-4E3C-8D84-BE3AF3211F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68" y="2477292"/>
            <a:ext cx="1784559" cy="22837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06B647-AEB3-4796-B3F4-37798A140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35" y="2473100"/>
            <a:ext cx="2065275" cy="2283718"/>
          </a:xfrm>
          <a:prstGeom prst="rect">
            <a:avLst/>
          </a:prstGeom>
        </p:spPr>
      </p:pic>
      <p:sp>
        <p:nvSpPr>
          <p:cNvPr id="14" name="十字形 13">
            <a:extLst>
              <a:ext uri="{FF2B5EF4-FFF2-40B4-BE49-F238E27FC236}">
                <a16:creationId xmlns:a16="http://schemas.microsoft.com/office/drawing/2014/main" id="{DB3659B1-C581-40D7-B7F4-A610C045D512}"/>
              </a:ext>
            </a:extLst>
          </p:cNvPr>
          <p:cNvSpPr/>
          <p:nvPr/>
        </p:nvSpPr>
        <p:spPr>
          <a:xfrm>
            <a:off x="2915816" y="3507854"/>
            <a:ext cx="295743" cy="281922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0BFF867-8A08-4549-88BE-065B24501D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70" y="2456490"/>
            <a:ext cx="1784559" cy="2283718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6D8E07BA-3E22-4BB0-924C-4D470B1D840D}"/>
              </a:ext>
            </a:extLst>
          </p:cNvPr>
          <p:cNvSpPr/>
          <p:nvPr/>
        </p:nvSpPr>
        <p:spPr>
          <a:xfrm>
            <a:off x="5955216" y="3471850"/>
            <a:ext cx="432048" cy="353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374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195486"/>
            <a:ext cx="7767262" cy="480131"/>
          </a:xfrm>
        </p:spPr>
        <p:txBody>
          <a:bodyPr/>
          <a:lstStyle/>
          <a:p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实验任务</a:t>
            </a:r>
            <a:r>
              <a:rPr lang="en-US" altLang="zh-CN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4</a:t>
            </a:r>
            <a:r>
              <a:rPr lang="zh-CN" altLang="en-US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：</a:t>
            </a:r>
            <a:endParaRPr lang="en-US" altLang="zh-CN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  <a:p>
            <a:r>
              <a:rPr lang="zh-CN" altLang="en-US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使用</a:t>
            </a:r>
            <a:r>
              <a:rPr lang="en-US" altLang="zh-CN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Python3+Face-X-Ray</a:t>
            </a:r>
            <a:r>
              <a:rPr lang="zh-CN" altLang="en-US" sz="1200" dirty="0">
                <a:latin typeface="Consolas" panose="020B0609020204030204" pitchFamily="49" charset="0"/>
                <a:cs typeface="Times New Roman" panose="02020603050405020304" charset="0"/>
                <a:sym typeface="+mn-ea"/>
              </a:rPr>
              <a:t>实现人脸伪造图像检测</a:t>
            </a:r>
            <a:endParaRPr lang="en-US" altLang="zh-CN" sz="1200" dirty="0">
              <a:latin typeface="Consolas" panose="020B0609020204030204" pitchFamily="49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675591-6C37-4E5D-8376-BB77B986B9B7}"/>
              </a:ext>
            </a:extLst>
          </p:cNvPr>
          <p:cNvSpPr txBox="1"/>
          <p:nvPr/>
        </p:nvSpPr>
        <p:spPr>
          <a:xfrm>
            <a:off x="688368" y="1023812"/>
            <a:ext cx="7767261" cy="160704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sz="1600" b="0" dirty="0">
                <a:latin typeface="Consolas" panose="020B0609020204030204" pitchFamily="49" charset="0"/>
              </a:rPr>
              <a:t>实验题目：使用</a:t>
            </a:r>
            <a:r>
              <a:rPr lang="en-US" altLang="zh-CN" sz="1600" b="0" dirty="0">
                <a:latin typeface="Consolas" panose="020B0609020204030204" pitchFamily="49" charset="0"/>
              </a:rPr>
              <a:t>Python3+Face-X-Ray</a:t>
            </a:r>
            <a:r>
              <a:rPr lang="zh-CN" altLang="en-US" sz="1600" b="0" dirty="0">
                <a:latin typeface="Consolas" panose="020B0609020204030204" pitchFamily="49" charset="0"/>
              </a:rPr>
              <a:t>实现人脸伪造图像检测</a:t>
            </a: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实验环境：</a:t>
            </a:r>
            <a:r>
              <a:rPr lang="en-US" altLang="zh-CN" sz="1600" b="0" dirty="0">
                <a:latin typeface="Consolas" panose="020B0609020204030204" pitchFamily="49" charset="0"/>
              </a:rPr>
              <a:t>Python3</a:t>
            </a:r>
            <a:r>
              <a:rPr lang="zh-CN" altLang="en-US" sz="1600" b="0" dirty="0">
                <a:latin typeface="Consolas" panose="020B0609020204030204" pitchFamily="49" charset="0"/>
              </a:rPr>
              <a:t>、</a:t>
            </a:r>
            <a:r>
              <a:rPr lang="en-US" altLang="zh-CN" sz="1600" b="0" dirty="0">
                <a:latin typeface="Consolas" panose="020B0609020204030204" pitchFamily="49" charset="0"/>
              </a:rPr>
              <a:t>Face-X-Ray</a:t>
            </a: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实验代码：</a:t>
            </a:r>
            <a:r>
              <a:rPr lang="en-US" altLang="zh-CN" sz="1600" b="0" dirty="0">
                <a:latin typeface="Consolas" panose="020B0609020204030204" pitchFamily="49" charset="0"/>
              </a:rPr>
              <a:t>https://github.com/neverUseThisName/Face-X-Ray</a:t>
            </a:r>
          </a:p>
          <a:p>
            <a:r>
              <a:rPr lang="zh-CN" altLang="en-US" sz="1600" b="0" dirty="0">
                <a:latin typeface="Consolas" panose="020B0609020204030204" pitchFamily="49" charset="0"/>
              </a:rPr>
              <a:t>实验内容：运行源代码，输入</a:t>
            </a:r>
            <a:r>
              <a:rPr lang="en-US" altLang="zh-CN" sz="1600" b="0" dirty="0">
                <a:latin typeface="Consolas" panose="020B0609020204030204" pitchFamily="49" charset="0"/>
              </a:rPr>
              <a:t>1</a:t>
            </a:r>
            <a:r>
              <a:rPr lang="zh-CN" altLang="en-US" sz="1600" b="0" dirty="0">
                <a:latin typeface="Consolas" panose="020B0609020204030204" pitchFamily="49" charset="0"/>
              </a:rPr>
              <a:t>张伪造人脸图片、正常人脸图片全集文件夹，输出检测到的伪造人脸图片</a:t>
            </a:r>
            <a:endParaRPr lang="en-US" altLang="zh-CN" sz="1600" b="0" dirty="0"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9D193F-5D54-4953-A174-886827F6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14" y="2990216"/>
            <a:ext cx="7669571" cy="18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1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5138D8-D8DA-BB42-BB05-A38EA994D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194" y="1837774"/>
            <a:ext cx="5405612" cy="2856534"/>
          </a:xfrm>
          <a:prstGeom prst="rect">
            <a:avLst/>
          </a:prstGeom>
        </p:spPr>
      </p:pic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概念：人脸采集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791580" y="1067905"/>
            <a:ext cx="7560840" cy="6309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b="0" dirty="0"/>
              <a:t>不同的人脸图像通过摄像镜头采集得到，比如静态图像、动态图像、不同位置、不同表情等。当采集对象在设备的拍摄范围内时，采集设备会自动搜索并拍摄人脸图像。</a:t>
            </a:r>
          </a:p>
        </p:txBody>
      </p:sp>
    </p:spTree>
    <p:extLst>
      <p:ext uri="{BB962C8B-B14F-4D97-AF65-F5344CB8AC3E}">
        <p14:creationId xmlns:p14="http://schemas.microsoft.com/office/powerpoint/2010/main" val="28762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49216" y="4851279"/>
            <a:ext cx="2133600" cy="259030"/>
          </a:xfrm>
        </p:spPr>
        <p:txBody>
          <a:bodyPr/>
          <a:lstStyle/>
          <a:p>
            <a:fld id="{6D496982-6B67-48BF-BE88-CEE75E286A2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概念：人脸采集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BE6C19-9CC6-4CA9-88B6-CEFFFD5E1B81}"/>
              </a:ext>
            </a:extLst>
          </p:cNvPr>
          <p:cNvSpPr txBox="1"/>
          <p:nvPr/>
        </p:nvSpPr>
        <p:spPr>
          <a:xfrm>
            <a:off x="395536" y="1424499"/>
            <a:ext cx="3960440" cy="32869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solidFill>
                  <a:srgbClr val="FF0000"/>
                </a:solidFill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</a:rPr>
              <a:t>图像大小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b="0" dirty="0">
                <a:solidFill>
                  <a:schemeClr val="tx1"/>
                </a:solidFill>
              </a:rPr>
              <a:t>人脸图像过小会影响识别效果，人脸图像过大会影响识别速度，图像大小反映在实际应用场景就是人脸离摄像头的距离。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</a:rPr>
              <a:t>模糊程度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b="0" dirty="0">
                <a:solidFill>
                  <a:schemeClr val="tx1"/>
                </a:solidFill>
              </a:rPr>
              <a:t>实际场景主要着力解决运动模糊，人脸相对于摄像头的移动经常会产生运动模糊。部分摄像头有抗模糊的功能，在成本有限的情况下，考虑通过算法模型优化此问题。</a:t>
            </a:r>
            <a:endParaRPr lang="en-US" altLang="zh-CN" b="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</a:rPr>
              <a:t>采集角度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b="0" dirty="0">
                <a:solidFill>
                  <a:schemeClr val="tx1"/>
                </a:solidFill>
              </a:rPr>
              <a:t>人脸相对于摄像头角度为正脸最佳，因此算法模型需训练包含左右侧人脸、上下侧人脸的数据。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199EE4-5E7A-42C8-9169-49AA2F091FE2}"/>
              </a:ext>
            </a:extLst>
          </p:cNvPr>
          <p:cNvSpPr txBox="1"/>
          <p:nvPr/>
        </p:nvSpPr>
        <p:spPr>
          <a:xfrm>
            <a:off x="4788024" y="1424498"/>
            <a:ext cx="3997594" cy="32869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+mn-ea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</a:rPr>
              <a:t>图像分辨率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b="0" dirty="0"/>
              <a:t>越低的图像分辨率越难识别，图像大小综合图像分辨率，直接影响摄像头识别距离。</a:t>
            </a:r>
            <a:endParaRPr lang="en-US" altLang="zh-CN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</a:rPr>
              <a:t>遮挡程度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b="0" dirty="0"/>
              <a:t>五官无遮挡、脸部边缘清晰的图像为最佳，在实际场景中，很多人脸都会被帽子、眼镜、口罩等遮挡物遮挡，这部分数据需要根据算法要求决定是否留用训练。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</a:rPr>
              <a:t>光照环境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b="0" dirty="0"/>
              <a:t>过曝或过暗的光照环境都会影响人脸识别效果，可以从摄像头自带的功能补光或滤光平衡光照影响，也可以利用算法模型优化图像光线。</a:t>
            </a:r>
            <a:endParaRPr lang="en-US" altLang="zh-CN" b="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284CE0-E95D-4C43-BC8F-CFA2E2DCD200}"/>
              </a:ext>
            </a:extLst>
          </p:cNvPr>
          <p:cNvSpPr txBox="1"/>
          <p:nvPr/>
        </p:nvSpPr>
        <p:spPr>
          <a:xfrm>
            <a:off x="3453745" y="946153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人脸采集主要影响因素</a:t>
            </a:r>
          </a:p>
        </p:txBody>
      </p:sp>
    </p:spTree>
    <p:extLst>
      <p:ext uri="{BB962C8B-B14F-4D97-AF65-F5344CB8AC3E}">
        <p14:creationId xmlns:p14="http://schemas.microsoft.com/office/powerpoint/2010/main" val="1766644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概念：人脸检测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971600" y="1021860"/>
            <a:ext cx="7560840" cy="11501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solidFill>
                  <a:srgbClr val="FF0000"/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人脸检测（</a:t>
            </a:r>
            <a:r>
              <a:rPr lang="en-US" altLang="zh-CN" dirty="0">
                <a:solidFill>
                  <a:schemeClr val="tx1"/>
                </a:solidFill>
              </a:rPr>
              <a:t>Face Detection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r>
              <a:rPr lang="zh-CN" altLang="en-US" b="0" dirty="0">
                <a:solidFill>
                  <a:schemeClr val="tx1"/>
                </a:solidFill>
              </a:rPr>
              <a:t>是检测出图像中人脸所在位置的一项技术。</a:t>
            </a:r>
          </a:p>
          <a:p>
            <a:r>
              <a:rPr lang="zh-CN" altLang="en-US" b="0" dirty="0">
                <a:solidFill>
                  <a:schemeClr val="tx1"/>
                </a:solidFill>
              </a:rPr>
              <a:t>人脸检测算法的输入是一张图片，输出是人脸框坐标序列（</a:t>
            </a:r>
            <a:r>
              <a:rPr lang="en-US" altLang="zh-CN" b="0" dirty="0">
                <a:solidFill>
                  <a:schemeClr val="tx1"/>
                </a:solidFill>
              </a:rPr>
              <a:t>0</a:t>
            </a:r>
            <a:r>
              <a:rPr lang="zh-CN" altLang="en-US" b="0" dirty="0">
                <a:solidFill>
                  <a:schemeClr val="tx1"/>
                </a:solidFill>
              </a:rPr>
              <a:t>个人脸框或</a:t>
            </a:r>
            <a:r>
              <a:rPr lang="en-US" altLang="zh-CN" b="0" dirty="0">
                <a:solidFill>
                  <a:schemeClr val="tx1"/>
                </a:solidFill>
              </a:rPr>
              <a:t>1</a:t>
            </a:r>
            <a:r>
              <a:rPr lang="zh-CN" altLang="en-US" b="0" dirty="0">
                <a:solidFill>
                  <a:schemeClr val="tx1"/>
                </a:solidFill>
              </a:rPr>
              <a:t>个人脸框或多个人脸框）。一般情况下，输出的人脸坐标框为一个正朝上的正方形，但也有一些人脸检测技术输出的是正朝上的矩形，或者是带旋转方向的矩形。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CC785A-A316-450A-9CE6-4415EFE8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64" y="2283718"/>
            <a:ext cx="4943872" cy="268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15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概念：人脸配准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971600" y="1021860"/>
            <a:ext cx="7560840" cy="11452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人脸配准（</a:t>
            </a:r>
            <a:r>
              <a:rPr lang="en-US" altLang="zh-CN" dirty="0"/>
              <a:t>Face Alignment</a:t>
            </a:r>
            <a:r>
              <a:rPr lang="zh-CN" altLang="en-US" dirty="0"/>
              <a:t>）</a:t>
            </a:r>
            <a:r>
              <a:rPr lang="zh-CN" altLang="en-US" b="0" dirty="0"/>
              <a:t>是定位出人脸上五官关键点坐标的一项技术。</a:t>
            </a:r>
          </a:p>
          <a:p>
            <a:r>
              <a:rPr lang="zh-CN" altLang="en-US" b="0" dirty="0"/>
              <a:t>人脸配准算法的输入是“一张人脸图片”加“人脸坐标框”，输出五官关键点的坐标序列。五官关键点的数量是预先设定好的一个固定数值，可以根据不同的语义来定义（常见的有</a:t>
            </a:r>
            <a:r>
              <a:rPr lang="en-US" altLang="zh-CN" b="0" dirty="0"/>
              <a:t>5</a:t>
            </a:r>
            <a:r>
              <a:rPr lang="zh-CN" altLang="en-US" b="0" dirty="0"/>
              <a:t>点、</a:t>
            </a:r>
            <a:r>
              <a:rPr lang="en-US" altLang="zh-CN" b="0" dirty="0"/>
              <a:t>68</a:t>
            </a:r>
            <a:r>
              <a:rPr lang="zh-CN" altLang="en-US" b="0" dirty="0"/>
              <a:t>点、</a:t>
            </a:r>
            <a:r>
              <a:rPr lang="en-US" altLang="zh-CN" b="0" dirty="0"/>
              <a:t>90</a:t>
            </a:r>
            <a:r>
              <a:rPr lang="zh-CN" altLang="en-US" b="0" dirty="0"/>
              <a:t>点等等）。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6E7283-243D-41ED-97DB-4FB6D946B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21384"/>
            <a:ext cx="6096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17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概念：人脸属性识别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971600" y="1021860"/>
            <a:ext cx="7560840" cy="16753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人脸属性识别（</a:t>
            </a:r>
            <a:r>
              <a:rPr lang="en-US" altLang="zh-CN" dirty="0"/>
              <a:t>Face Attribute</a:t>
            </a:r>
            <a:r>
              <a:rPr lang="zh-CN" altLang="en-US" dirty="0"/>
              <a:t>）</a:t>
            </a:r>
            <a:r>
              <a:rPr lang="zh-CN" altLang="en-US" b="0" dirty="0"/>
              <a:t>是识别出人脸的性别、年龄、姿态、表情等属性值的一项技术。</a:t>
            </a:r>
          </a:p>
          <a:p>
            <a:r>
              <a:rPr lang="zh-CN" altLang="en-US" b="0" dirty="0"/>
              <a:t>一般的人脸属性识别算法的输入是“一张人脸图”和“人脸五官关键点坐标”，输出是人脸相应的属性值。人脸属性识别算法一般会根据人脸五官关键点坐标将人脸对齐（旋转、缩放、扣取等操作后，将人脸调整到预定的大小和形态），然后进行属性分析。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BFA25A-9121-4FDE-A95C-E42D08D6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3075806"/>
            <a:ext cx="64389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77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E1602C-DEFE-C542-A05A-CA435F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96982-6B67-48BF-BE88-CEE75E286A2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7C493B43-17F5-8143-9520-B67BCB9E5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概念：人脸特征提取</a:t>
            </a:r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FBBE45-68FD-0647-88E6-9708EC776759}"/>
              </a:ext>
            </a:extLst>
          </p:cNvPr>
          <p:cNvSpPr txBox="1"/>
          <p:nvPr/>
        </p:nvSpPr>
        <p:spPr>
          <a:xfrm>
            <a:off x="971600" y="1021860"/>
            <a:ext cx="7560840" cy="1414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25000"/>
              </a:lnSpc>
              <a:defRPr sz="1400" b="1"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CN" altLang="en-US" dirty="0"/>
              <a:t>人脸特征提取（</a:t>
            </a:r>
            <a:r>
              <a:rPr lang="en-US" altLang="zh-CN" dirty="0"/>
              <a:t>Face Feature Extraction</a:t>
            </a:r>
            <a:r>
              <a:rPr lang="zh-CN" altLang="en-US" dirty="0"/>
              <a:t>）</a:t>
            </a:r>
            <a:r>
              <a:rPr lang="zh-CN" altLang="en-US" b="0" dirty="0"/>
              <a:t>是将一张人脸图像转化为一串固定长度的数值的过程。这个数值串被称为“人脸特征”，具有表征这个人脸特点的能力。</a:t>
            </a:r>
          </a:p>
          <a:p>
            <a:r>
              <a:rPr lang="zh-CN" altLang="en-US" b="0" dirty="0"/>
              <a:t>人脸提特征过程的输入也是 “一张人脸图”和“人脸五官关键点坐标”，输出是人脸相应的一个数值串（特征）。人脸提特征算法都会根据人脸五官关键点坐标将人脸对齐预定模式，然后计算特征。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068389-D9F5-4D37-AB47-E9F6B205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2" y="3075806"/>
            <a:ext cx="642937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4222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851a12fdce4dd3f9e72ffb430d6b981bd0d25b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11001</TotalTime>
  <Words>3189</Words>
  <Application>Microsoft Office PowerPoint</Application>
  <PresentationFormat>全屏显示(16:9)</PresentationFormat>
  <Paragraphs>252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맑은 고딕</vt:lpstr>
      <vt:lpstr>宋体</vt:lpstr>
      <vt:lpstr>微软雅黑</vt:lpstr>
      <vt:lpstr>Arial</vt:lpstr>
      <vt:lpstr>Consolas</vt:lpstr>
      <vt:lpstr>Tahoma</vt:lpstr>
      <vt:lpstr>Times New Roman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信息内容安全实验课第一周</dc:title>
  <dc:creator>程枫</dc:creator>
  <cp:lastModifiedBy>xiong Emily</cp:lastModifiedBy>
  <cp:revision>644</cp:revision>
  <dcterms:created xsi:type="dcterms:W3CDTF">2014-02-18T09:33:00Z</dcterms:created>
  <dcterms:modified xsi:type="dcterms:W3CDTF">2024-02-28T07:50:25Z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BFE8299AA6344B4A88D7D49418C147B4</vt:lpwstr>
  </property>
</Properties>
</file>